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115"/>
  </p:notesMasterIdLst>
  <p:handoutMasterIdLst>
    <p:handoutMasterId r:id="rId116"/>
  </p:handoutMasterIdLst>
  <p:sldIdLst>
    <p:sldId id="409" r:id="rId2"/>
    <p:sldId id="410" r:id="rId3"/>
    <p:sldId id="411" r:id="rId4"/>
    <p:sldId id="412" r:id="rId5"/>
    <p:sldId id="406" r:id="rId6"/>
    <p:sldId id="421" r:id="rId7"/>
    <p:sldId id="413" r:id="rId8"/>
    <p:sldId id="414" r:id="rId9"/>
    <p:sldId id="415" r:id="rId10"/>
    <p:sldId id="355" r:id="rId11"/>
    <p:sldId id="416" r:id="rId12"/>
    <p:sldId id="358" r:id="rId13"/>
    <p:sldId id="417" r:id="rId14"/>
    <p:sldId id="418" r:id="rId15"/>
    <p:sldId id="359" r:id="rId16"/>
    <p:sldId id="363" r:id="rId17"/>
    <p:sldId id="364" r:id="rId18"/>
    <p:sldId id="365" r:id="rId19"/>
    <p:sldId id="366" r:id="rId20"/>
    <p:sldId id="367" r:id="rId21"/>
    <p:sldId id="368" r:id="rId22"/>
    <p:sldId id="419" r:id="rId23"/>
    <p:sldId id="370" r:id="rId24"/>
    <p:sldId id="372" r:id="rId25"/>
    <p:sldId id="289" r:id="rId26"/>
    <p:sldId id="407" r:id="rId27"/>
    <p:sldId id="313" r:id="rId28"/>
    <p:sldId id="376" r:id="rId29"/>
    <p:sldId id="290" r:id="rId30"/>
    <p:sldId id="292" r:id="rId31"/>
    <p:sldId id="293" r:id="rId32"/>
    <p:sldId id="294" r:id="rId33"/>
    <p:sldId id="296" r:id="rId34"/>
    <p:sldId id="295" r:id="rId35"/>
    <p:sldId id="297" r:id="rId36"/>
    <p:sldId id="298" r:id="rId37"/>
    <p:sldId id="299" r:id="rId38"/>
    <p:sldId id="291" r:id="rId39"/>
    <p:sldId id="300" r:id="rId40"/>
    <p:sldId id="301" r:id="rId41"/>
    <p:sldId id="303" r:id="rId42"/>
    <p:sldId id="304" r:id="rId43"/>
    <p:sldId id="375" r:id="rId44"/>
    <p:sldId id="408" r:id="rId45"/>
    <p:sldId id="305" r:id="rId46"/>
    <p:sldId id="306" r:id="rId47"/>
    <p:sldId id="312" r:id="rId48"/>
    <p:sldId id="309" r:id="rId49"/>
    <p:sldId id="310" r:id="rId50"/>
    <p:sldId id="424" r:id="rId51"/>
    <p:sldId id="318" r:id="rId52"/>
    <p:sldId id="314" r:id="rId53"/>
    <p:sldId id="315" r:id="rId54"/>
    <p:sldId id="316" r:id="rId55"/>
    <p:sldId id="319" r:id="rId56"/>
    <p:sldId id="320" r:id="rId57"/>
    <p:sldId id="324" r:id="rId58"/>
    <p:sldId id="325" r:id="rId59"/>
    <p:sldId id="321" r:id="rId60"/>
    <p:sldId id="322" r:id="rId61"/>
    <p:sldId id="326" r:id="rId62"/>
    <p:sldId id="422" r:id="rId63"/>
    <p:sldId id="323" r:id="rId64"/>
    <p:sldId id="332" r:id="rId65"/>
    <p:sldId id="328" r:id="rId66"/>
    <p:sldId id="327" r:id="rId67"/>
    <p:sldId id="334" r:id="rId68"/>
    <p:sldId id="329" r:id="rId69"/>
    <p:sldId id="331" r:id="rId70"/>
    <p:sldId id="333" r:id="rId71"/>
    <p:sldId id="423" r:id="rId72"/>
    <p:sldId id="428" r:id="rId73"/>
    <p:sldId id="378" r:id="rId74"/>
    <p:sldId id="345" r:id="rId75"/>
    <p:sldId id="360" r:id="rId76"/>
    <p:sldId id="346" r:id="rId77"/>
    <p:sldId id="347" r:id="rId78"/>
    <p:sldId id="341" r:id="rId79"/>
    <p:sldId id="377" r:id="rId80"/>
    <p:sldId id="357" r:id="rId81"/>
    <p:sldId id="330" r:id="rId82"/>
    <p:sldId id="339" r:id="rId83"/>
    <p:sldId id="425" r:id="rId84"/>
    <p:sldId id="343" r:id="rId85"/>
    <p:sldId id="344" r:id="rId86"/>
    <p:sldId id="348" r:id="rId87"/>
    <p:sldId id="380" r:id="rId88"/>
    <p:sldId id="381" r:id="rId89"/>
    <p:sldId id="382" r:id="rId90"/>
    <p:sldId id="383" r:id="rId91"/>
    <p:sldId id="352" r:id="rId92"/>
    <p:sldId id="362" r:id="rId93"/>
    <p:sldId id="349" r:id="rId94"/>
    <p:sldId id="361" r:id="rId95"/>
    <p:sldId id="351" r:id="rId96"/>
    <p:sldId id="350" r:id="rId97"/>
    <p:sldId id="356" r:id="rId98"/>
    <p:sldId id="384" r:id="rId99"/>
    <p:sldId id="385" r:id="rId100"/>
    <p:sldId id="386" r:id="rId101"/>
    <p:sldId id="391" r:id="rId102"/>
    <p:sldId id="392" r:id="rId103"/>
    <p:sldId id="388" r:id="rId104"/>
    <p:sldId id="426" r:id="rId105"/>
    <p:sldId id="390" r:id="rId106"/>
    <p:sldId id="393" r:id="rId107"/>
    <p:sldId id="398" r:id="rId108"/>
    <p:sldId id="399" r:id="rId109"/>
    <p:sldId id="400" r:id="rId110"/>
    <p:sldId id="397" r:id="rId111"/>
    <p:sldId id="394" r:id="rId112"/>
    <p:sldId id="427" r:id="rId113"/>
    <p:sldId id="379" r:id="rId114"/>
  </p:sldIdLst>
  <p:sldSz cx="9144000" cy="6858000" type="screen4x3"/>
  <p:notesSz cx="9236075"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66FF33"/>
    <a:srgbClr val="0000FF"/>
    <a:srgbClr val="FFFF97"/>
    <a:srgbClr val="FF0000"/>
    <a:srgbClr val="3333FF"/>
    <a:srgbClr val="FF00FF"/>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5065" autoAdjust="0"/>
  </p:normalViewPr>
  <p:slideViewPr>
    <p:cSldViewPr snapToGrid="0">
      <p:cViewPr>
        <p:scale>
          <a:sx n="78" d="100"/>
          <a:sy n="78" d="100"/>
        </p:scale>
        <p:origin x="103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737218" y="6668190"/>
            <a:ext cx="404787" cy="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863" tIns="45126" rIns="91863" bIns="45126" anchor="ctr">
            <a:spAutoFit/>
          </a:bodyPr>
          <a:lstStyle/>
          <a:p>
            <a:pPr algn="r"/>
            <a:fld id="{DAAC6B76-D3D6-4EC8-B8E7-5138BD5ECE26}" type="slidenum">
              <a:rPr lang="en-US" altLang="en-US" sz="1400"/>
              <a:pPr algn="r"/>
              <a:t>‹#›</a:t>
            </a:fld>
            <a:endParaRPr lang="en-US" altLang="en-US" sz="1400"/>
          </a:p>
        </p:txBody>
      </p:sp>
    </p:spTree>
    <p:extLst>
      <p:ext uri="{BB962C8B-B14F-4D97-AF65-F5344CB8AC3E}">
        <p14:creationId xmlns:p14="http://schemas.microsoft.com/office/powerpoint/2010/main" val="129870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31477" y="3329940"/>
            <a:ext cx="6773122" cy="315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63" tIns="45126" rIns="91863" bIns="45126"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2871788" y="530225"/>
            <a:ext cx="3492500"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1139900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676" eaLnBrk="0" hangingPunct="0">
              <a:defRPr>
                <a:solidFill>
                  <a:schemeClr val="tx1"/>
                </a:solidFill>
                <a:latin typeface="Arial" charset="0"/>
                <a:ea typeface="ＭＳ Ｐゴシック" pitchFamily="34" charset="-128"/>
              </a:defRPr>
            </a:lvl1pPr>
            <a:lvl2pPr marL="709820" indent="-273008" defTabSz="923676" eaLnBrk="0" hangingPunct="0">
              <a:defRPr>
                <a:solidFill>
                  <a:schemeClr val="tx1"/>
                </a:solidFill>
                <a:latin typeface="Arial" charset="0"/>
                <a:ea typeface="ＭＳ Ｐゴシック" pitchFamily="34" charset="-128"/>
              </a:defRPr>
            </a:lvl2pPr>
            <a:lvl3pPr marL="1092031" indent="-218406" defTabSz="923676" eaLnBrk="0" hangingPunct="0">
              <a:defRPr>
                <a:solidFill>
                  <a:schemeClr val="tx1"/>
                </a:solidFill>
                <a:latin typeface="Arial" charset="0"/>
                <a:ea typeface="ＭＳ Ｐゴシック" pitchFamily="34" charset="-128"/>
              </a:defRPr>
            </a:lvl3pPr>
            <a:lvl4pPr marL="1528843" indent="-218406" defTabSz="923676" eaLnBrk="0" hangingPunct="0">
              <a:defRPr>
                <a:solidFill>
                  <a:schemeClr val="tx1"/>
                </a:solidFill>
                <a:latin typeface="Arial" charset="0"/>
                <a:ea typeface="ＭＳ Ｐゴシック" pitchFamily="34" charset="-128"/>
              </a:defRPr>
            </a:lvl4pPr>
            <a:lvl5pPr marL="1965654" indent="-218406" defTabSz="923676" eaLnBrk="0" hangingPunct="0">
              <a:defRPr>
                <a:solidFill>
                  <a:schemeClr val="tx1"/>
                </a:solidFill>
                <a:latin typeface="Arial" charset="0"/>
                <a:ea typeface="ＭＳ Ｐゴシック" pitchFamily="34" charset="-128"/>
              </a:defRPr>
            </a:lvl5pPr>
            <a:lvl6pPr marL="2402466" indent="-218406" defTabSz="923676" eaLnBrk="0" fontAlgn="base" hangingPunct="0">
              <a:spcBef>
                <a:spcPct val="0"/>
              </a:spcBef>
              <a:spcAft>
                <a:spcPct val="0"/>
              </a:spcAft>
              <a:defRPr>
                <a:solidFill>
                  <a:schemeClr val="tx1"/>
                </a:solidFill>
                <a:latin typeface="Arial" charset="0"/>
                <a:ea typeface="ＭＳ Ｐゴシック" pitchFamily="34" charset="-128"/>
              </a:defRPr>
            </a:lvl6pPr>
            <a:lvl7pPr marL="2839279" indent="-218406" defTabSz="923676" eaLnBrk="0" fontAlgn="base" hangingPunct="0">
              <a:spcBef>
                <a:spcPct val="0"/>
              </a:spcBef>
              <a:spcAft>
                <a:spcPct val="0"/>
              </a:spcAft>
              <a:defRPr>
                <a:solidFill>
                  <a:schemeClr val="tx1"/>
                </a:solidFill>
                <a:latin typeface="Arial" charset="0"/>
                <a:ea typeface="ＭＳ Ｐゴシック" pitchFamily="34" charset="-128"/>
              </a:defRPr>
            </a:lvl7pPr>
            <a:lvl8pPr marL="3276092" indent="-218406" defTabSz="923676" eaLnBrk="0" fontAlgn="base" hangingPunct="0">
              <a:spcBef>
                <a:spcPct val="0"/>
              </a:spcBef>
              <a:spcAft>
                <a:spcPct val="0"/>
              </a:spcAft>
              <a:defRPr>
                <a:solidFill>
                  <a:schemeClr val="tx1"/>
                </a:solidFill>
                <a:latin typeface="Arial" charset="0"/>
                <a:ea typeface="ＭＳ Ｐゴシック" pitchFamily="34" charset="-128"/>
              </a:defRPr>
            </a:lvl8pPr>
            <a:lvl9pPr marL="3712904" indent="-218406" defTabSz="923676"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66BB041-586A-4ED1-BC5B-619916763053}" type="slidenum">
              <a:rPr lang="en-US" smtClean="0"/>
              <a:pPr eaLnBrk="1" hangingPunct="1"/>
              <a:t>2</a:t>
            </a:fld>
            <a:endParaRPr lang="en-US"/>
          </a:p>
        </p:txBody>
      </p:sp>
      <p:sp>
        <p:nvSpPr>
          <p:cNvPr id="58371" name="Rectangle 2"/>
          <p:cNvSpPr>
            <a:spLocks noGrp="1" noRot="1" noChangeAspect="1" noChangeArrowheads="1" noTextEdit="1"/>
          </p:cNvSpPr>
          <p:nvPr>
            <p:ph type="sldImg"/>
          </p:nvPr>
        </p:nvSpPr>
        <p:spPr>
          <a:xfrm>
            <a:off x="993775" y="768350"/>
            <a:ext cx="5113338"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Arial" charset="0"/>
              <a:ea typeface="ＭＳ Ｐゴシック" pitchFamily="34" charset="-128"/>
            </a:endParaRPr>
          </a:p>
        </p:txBody>
      </p:sp>
    </p:spTree>
    <p:extLst>
      <p:ext uri="{BB962C8B-B14F-4D97-AF65-F5344CB8AC3E}">
        <p14:creationId xmlns:p14="http://schemas.microsoft.com/office/powerpoint/2010/main" val="148650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14:m>
                  <m:oMath xmlns:m="http://schemas.openxmlformats.org/officeDocument/2006/math">
                    <m:sSub>
                      <m:sSubPr>
                        <m:ctrlPr>
                          <a:rPr lang="en-NZ" i="1" baseline="0" dirty="0" smtClean="0">
                            <a:latin typeface="Cambria Math" panose="02040503050406030204" pitchFamily="18" charset="0"/>
                          </a:rPr>
                        </m:ctrlPr>
                      </m:sSubPr>
                      <m:e>
                        <m:r>
                          <a:rPr lang="en-NZ" i="1" baseline="0" dirty="0" smtClean="0">
                            <a:latin typeface="Cambria Math" panose="02040503050406030204" pitchFamily="18" charset="0"/>
                          </a:rPr>
                          <m:t>𝜇</m:t>
                        </m:r>
                      </m:e>
                      <m:sub>
                        <m:acc>
                          <m:accPr>
                            <m:chr m:val="̅"/>
                            <m:ctrlPr>
                              <a:rPr lang="en-NZ" i="1" baseline="0" dirty="0" smtClean="0">
                                <a:latin typeface="Cambria Math" panose="02040503050406030204" pitchFamily="18" charset="0"/>
                              </a:rPr>
                            </m:ctrlPr>
                          </m:accPr>
                          <m:e>
                            <m:r>
                              <a:rPr lang="en-NZ" i="1" baseline="0" dirty="0" smtClean="0">
                                <a:latin typeface="Cambria Math" panose="02040503050406030204" pitchFamily="18" charset="0"/>
                              </a:rPr>
                              <m:t>𝑥</m:t>
                            </m:r>
                          </m:e>
                        </m:acc>
                      </m:sub>
                    </m:sSub>
                    <m:r>
                      <a:rPr lang="en-NZ" i="0" baseline="0" dirty="0" smtClean="0">
                        <a:latin typeface="Cambria Math" panose="02040503050406030204" pitchFamily="18" charset="0"/>
                      </a:rPr>
                      <m:t>=</m:t>
                    </m:r>
                    <m:r>
                      <a:rPr lang="en-NZ" i="1" baseline="0" dirty="0" smtClean="0">
                        <a:latin typeface="Cambria Math" panose="02040503050406030204" pitchFamily="18" charset="0"/>
                      </a:rPr>
                      <m:t>𝜇</m:t>
                    </m:r>
                  </m:oMath>
                </a14:m>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Choice>
        <mc:Fallback xmlns="">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41312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second property is about the spread.</a:t>
            </a:r>
          </a:p>
          <a:p>
            <a:endParaRPr lang="en-NZ" dirty="0"/>
          </a:p>
          <a:p>
            <a:r>
              <a:rPr lang="en-NZ" sz="1200" b="0" i="1" spc="-5" dirty="0">
                <a:solidFill>
                  <a:srgbClr val="000000"/>
                </a:solidFill>
                <a:latin typeface="Calibri" panose="020F0502020204030204" pitchFamily="34" charset="0"/>
                <a:cs typeface="Calibri"/>
              </a:rPr>
              <a:t>Does the Sampling distribution appear to have a smaller or larger standard deviation than the population distribution?</a:t>
            </a:r>
            <a:endParaRPr lang="en-NZ" b="0" i="1" dirty="0"/>
          </a:p>
          <a:p>
            <a:r>
              <a:rPr lang="en-NZ" dirty="0"/>
              <a:t>Smaller. The sampling mean is much more compact than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14</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What happens to the standard deviation of the sampling distribution as the sample size increases?</a:t>
            </a:r>
          </a:p>
          <a:p>
            <a:r>
              <a:rPr lang="en-NZ" dirty="0"/>
              <a:t>The standard deviation of the sampling distribution</a:t>
            </a:r>
            <a:r>
              <a:rPr lang="en-NZ" baseline="0" dirty="0"/>
              <a:t> decreases as  the sample size increases.</a:t>
            </a:r>
          </a:p>
          <a:p>
            <a:endParaRPr lang="en-NZ" baseline="0" dirty="0"/>
          </a:p>
          <a:p>
            <a:r>
              <a:rPr lang="en-NZ" baseline="0" dirty="0"/>
              <a:t>This means that in a bigger sample we are more likely to get a sample mean that is closer to the population mean than in a smaller sample.</a:t>
            </a:r>
          </a:p>
          <a:p>
            <a:r>
              <a:rPr lang="en-NZ" baseline="0" dirty="0"/>
              <a:t>-Big samples are good, this is one of those situations when bigger is better.</a:t>
            </a:r>
          </a:p>
          <a:p>
            <a:endParaRPr lang="en-NZ" baseline="0" dirty="0"/>
          </a:p>
          <a:p>
            <a:r>
              <a:rPr lang="en-NZ" baseline="0" dirty="0"/>
              <a:t>-How do we get from the standard deviation in the sample to the standard deviation in the sampling distribution? Because we aren’t going to go and take all the samples needed to generate the sampling distribution and generate the standard deviation. We want to know a way of being able to relate this to our population or the sample. We do have a formula.</a:t>
            </a:r>
          </a:p>
          <a:p>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990600" y="766763"/>
            <a:ext cx="5119688" cy="3840162"/>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pitchFamily="34" charset="-128"/>
              </a:rPr>
              <a:t>-This formula is on the formula sheet.</a:t>
            </a:r>
          </a:p>
          <a:p>
            <a:r>
              <a:rPr lang="en-US" altLang="en-US" dirty="0">
                <a:latin typeface="Arial" charset="0"/>
                <a:ea typeface="ＭＳ Ｐゴシック" pitchFamily="34" charset="-128"/>
              </a:rPr>
              <a:t>-Whenever we say “Standard</a:t>
            </a:r>
            <a:r>
              <a:rPr lang="en-US" altLang="en-US" baseline="0" dirty="0">
                <a:latin typeface="Arial" charset="0"/>
                <a:ea typeface="ＭＳ Ｐゴシック" pitchFamily="34" charset="-128"/>
              </a:rPr>
              <a:t> Error” we are talking about the standard deviation of the sampling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pitchFamily="34" charset="-128"/>
              </a:rPr>
              <a:t>-Note the formula is taking the population standard deviation and dividing by the square root of the sample size. This works really nicely when you know the population standard deviation, however we don’t usually know what the population standard deviation is. Instead we replace the population standard deviation (</a:t>
            </a:r>
            <a:r>
              <a:rPr lang="el-GR" altLang="en-US" dirty="0">
                <a:latin typeface="Arial" charset="0"/>
                <a:ea typeface="ＭＳ Ｐゴシック" pitchFamily="34" charset="-128"/>
              </a:rPr>
              <a:t>σ</a:t>
            </a:r>
            <a:r>
              <a:rPr lang="en-US" altLang="en-US" dirty="0">
                <a:latin typeface="Arial" charset="0"/>
                <a:ea typeface="ＭＳ Ｐゴシック" pitchFamily="34" charset="-128"/>
              </a:rPr>
              <a:t>) with the sample standard deviation (s), as this is our best guess of the population standard deviation.</a:t>
            </a:r>
          </a:p>
          <a:p>
            <a:endParaRPr lang="en-US" altLang="en-US" dirty="0">
              <a:latin typeface="Arial" charset="0"/>
              <a:ea typeface="ＭＳ Ｐゴシック" pitchFamily="34" charset="-128"/>
            </a:endParaRPr>
          </a:p>
          <a:p>
            <a:endParaRPr lang="en-NZ" altLang="en-US" dirty="0">
              <a:latin typeface="Arial" charset="0"/>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76">
              <a:defRPr>
                <a:solidFill>
                  <a:schemeClr val="tx1"/>
                </a:solidFill>
                <a:latin typeface="Arial" charset="0"/>
                <a:ea typeface="ＭＳ Ｐゴシック" pitchFamily="34" charset="-128"/>
              </a:defRPr>
            </a:lvl1pPr>
            <a:lvl2pPr marL="742881" indent="-285724" defTabSz="931776">
              <a:defRPr>
                <a:solidFill>
                  <a:schemeClr val="tx1"/>
                </a:solidFill>
                <a:latin typeface="Arial" charset="0"/>
                <a:ea typeface="ＭＳ Ｐゴシック" pitchFamily="34" charset="-128"/>
              </a:defRPr>
            </a:lvl2pPr>
            <a:lvl3pPr marL="1142893" indent="-228579" defTabSz="931776">
              <a:defRPr>
                <a:solidFill>
                  <a:schemeClr val="tx1"/>
                </a:solidFill>
                <a:latin typeface="Arial" charset="0"/>
                <a:ea typeface="ＭＳ Ｐゴシック" pitchFamily="34" charset="-128"/>
              </a:defRPr>
            </a:lvl3pPr>
            <a:lvl4pPr marL="1600050" indent="-228579" defTabSz="931776">
              <a:defRPr>
                <a:solidFill>
                  <a:schemeClr val="tx1"/>
                </a:solidFill>
                <a:latin typeface="Arial" charset="0"/>
                <a:ea typeface="ＭＳ Ｐゴシック" pitchFamily="34" charset="-128"/>
              </a:defRPr>
            </a:lvl4pPr>
            <a:lvl5pPr marL="2057207" indent="-228579" defTabSz="931776">
              <a:defRPr>
                <a:solidFill>
                  <a:schemeClr val="tx1"/>
                </a:solidFill>
                <a:latin typeface="Arial" charset="0"/>
                <a:ea typeface="ＭＳ Ｐゴシック" pitchFamily="34" charset="-128"/>
              </a:defRPr>
            </a:lvl5pPr>
            <a:lvl6pPr marL="2514366" indent="-228579" defTabSz="931776" eaLnBrk="0" fontAlgn="base" hangingPunct="0">
              <a:spcBef>
                <a:spcPct val="0"/>
              </a:spcBef>
              <a:spcAft>
                <a:spcPct val="0"/>
              </a:spcAft>
              <a:defRPr>
                <a:solidFill>
                  <a:schemeClr val="tx1"/>
                </a:solidFill>
                <a:latin typeface="Arial" charset="0"/>
                <a:ea typeface="ＭＳ Ｐゴシック" pitchFamily="34" charset="-128"/>
              </a:defRPr>
            </a:lvl6pPr>
            <a:lvl7pPr marL="2971523" indent="-228579" defTabSz="931776" eaLnBrk="0" fontAlgn="base" hangingPunct="0">
              <a:spcBef>
                <a:spcPct val="0"/>
              </a:spcBef>
              <a:spcAft>
                <a:spcPct val="0"/>
              </a:spcAft>
              <a:defRPr>
                <a:solidFill>
                  <a:schemeClr val="tx1"/>
                </a:solidFill>
                <a:latin typeface="Arial" charset="0"/>
                <a:ea typeface="ＭＳ Ｐゴシック" pitchFamily="34" charset="-128"/>
              </a:defRPr>
            </a:lvl7pPr>
            <a:lvl8pPr marL="3428680" indent="-228579" defTabSz="931776" eaLnBrk="0" fontAlgn="base" hangingPunct="0">
              <a:spcBef>
                <a:spcPct val="0"/>
              </a:spcBef>
              <a:spcAft>
                <a:spcPct val="0"/>
              </a:spcAft>
              <a:defRPr>
                <a:solidFill>
                  <a:schemeClr val="tx1"/>
                </a:solidFill>
                <a:latin typeface="Arial" charset="0"/>
                <a:ea typeface="ＭＳ Ｐゴシック" pitchFamily="34" charset="-128"/>
              </a:defRPr>
            </a:lvl8pPr>
            <a:lvl9pPr marL="3885837" indent="-228579" defTabSz="931776" eaLnBrk="0" fontAlgn="base" hangingPunct="0">
              <a:spcBef>
                <a:spcPct val="0"/>
              </a:spcBef>
              <a:spcAft>
                <a:spcPct val="0"/>
              </a:spcAft>
              <a:defRPr>
                <a:solidFill>
                  <a:schemeClr val="tx1"/>
                </a:solidFill>
                <a:latin typeface="Arial" charset="0"/>
                <a:ea typeface="ＭＳ Ｐゴシック" pitchFamily="34" charset="-128"/>
              </a:defRPr>
            </a:lvl9pPr>
          </a:lstStyle>
          <a:p>
            <a:fld id="{3DD28F86-805D-4409-9D1D-1E92B4DB4B3D}" type="slidenum">
              <a:rPr lang="en-US" altLang="en-US" smtClean="0"/>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third property of the sampling distribution is if the population is normal, then the sampling distribution will be normal, regardless of sample size.</a:t>
            </a:r>
          </a:p>
          <a:p>
            <a:endParaRPr lang="en-NZ" dirty="0"/>
          </a:p>
          <a:p>
            <a:r>
              <a:rPr lang="en-NZ" dirty="0"/>
              <a:t>-However what happens when the population is not normal?</a:t>
            </a:r>
            <a:endParaRPr lang="en-GB" dirty="0"/>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17</a:t>
            </a:fld>
            <a:endParaRPr lang="en-AU"/>
          </a:p>
        </p:txBody>
      </p:sp>
    </p:spTree>
    <p:extLst>
      <p:ext uri="{BB962C8B-B14F-4D97-AF65-F5344CB8AC3E}">
        <p14:creationId xmlns:p14="http://schemas.microsoft.com/office/powerpoint/2010/main" val="301194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 Does the Sampling Distribution appear to be normal?</a:t>
            </a:r>
            <a:endParaRPr lang="en-NZ" b="0" i="1" dirty="0"/>
          </a:p>
          <a:p>
            <a:r>
              <a:rPr lang="en-NZ" dirty="0"/>
              <a:t>Answer:</a:t>
            </a:r>
          </a:p>
          <a:p>
            <a:r>
              <a:rPr lang="en-NZ" dirty="0"/>
              <a:t>NO.</a:t>
            </a:r>
          </a:p>
          <a:p>
            <a:r>
              <a:rPr lang="en-NZ" dirty="0"/>
              <a:t>Although</a:t>
            </a:r>
            <a:r>
              <a:rPr lang="en-NZ" baseline="0" dirty="0"/>
              <a:t> it does appear to have the same mean as the population mean, it is still left skewed.</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4677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What happens to the sampling distribution as the sample size increases?</a:t>
            </a:r>
            <a:endParaRPr lang="en-NZ" b="0" i="1" dirty="0"/>
          </a:p>
          <a:p>
            <a:r>
              <a:rPr lang="en-NZ" dirty="0"/>
              <a:t>Answer:</a:t>
            </a:r>
          </a:p>
          <a:p>
            <a:r>
              <a:rPr lang="en-NZ" dirty="0"/>
              <a:t>Shape</a:t>
            </a:r>
            <a:r>
              <a:rPr lang="en-NZ" baseline="0" dirty="0"/>
              <a:t> becomes more normal and t</a:t>
            </a:r>
            <a:r>
              <a:rPr lang="en-NZ" dirty="0"/>
              <a:t>he spread</a:t>
            </a:r>
            <a:r>
              <a:rPr lang="en-NZ" baseline="0" dirty="0"/>
              <a:t> decreases.</a:t>
            </a:r>
          </a:p>
          <a:p>
            <a:r>
              <a:rPr lang="en-NZ" baseline="0" dirty="0"/>
              <a:t>As the sample size increases, the shape of the distribution becomes more normal, e.g. the sample size of 100 looks normal, even 50 looks normal.</a:t>
            </a:r>
          </a:p>
          <a:p>
            <a:r>
              <a:rPr lang="en-NZ" baseline="0" dirty="0"/>
              <a:t>-The sample size to get it looking normal is approximately 30.</a:t>
            </a:r>
          </a:p>
          <a:p>
            <a:endParaRPr lang="en-NZ" baseline="0" dirty="0"/>
          </a:p>
          <a:p>
            <a:r>
              <a:rPr lang="en-NZ" baseline="0" dirty="0"/>
              <a:t>This is the Central Limit Theorem in action.  As the sample size increases the sampling distribution becomes more normally distributed.</a:t>
            </a:r>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20</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central limit theorem is the only theorem you will have to know.</a:t>
            </a:r>
          </a:p>
          <a:p>
            <a:r>
              <a:rPr lang="en-NZ" dirty="0"/>
              <a:t>-How large is large enough….</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46621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-Have the population and take a sample and get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𝑋</m:t>
                        </m:r>
                      </m:e>
                    </m:acc>
                  </m:oMath>
                </a14:m>
                <a:r>
                  <a:rPr lang="en-NZ" dirty="0"/>
                  <a:t>.</a:t>
                </a:r>
              </a:p>
              <a:p>
                <a:r>
                  <a:rPr lang="en-NZ" dirty="0"/>
                  <a:t>-If we imagine taking multiple samples, which doesn’t usually happen in practice we get multiple sample means, which are used to make up the sampling distribution.</a:t>
                </a:r>
              </a:p>
              <a:p>
                <a:endParaRPr lang="en-NZ" dirty="0"/>
              </a:p>
            </p:txBody>
          </p:sp>
        </mc:Choice>
        <mc:Fallback xmlns="">
          <p:sp>
            <p:nvSpPr>
              <p:cNvPr id="3" name="Notes Placeholder 2"/>
              <p:cNvSpPr>
                <a:spLocks noGrp="1"/>
              </p:cNvSpPr>
              <p:nvPr>
                <p:ph type="body" idx="1"/>
              </p:nvPr>
            </p:nvSpPr>
            <p:spPr/>
            <p:txBody>
              <a:bodyPr/>
              <a:lstStyle/>
              <a:p>
                <a:r>
                  <a:rPr lang="en-NZ" dirty="0"/>
                  <a:t>-Have the population and take a sample and get the sample mean </a:t>
                </a:r>
                <a:r>
                  <a:rPr lang="en-NZ" b="0" i="0">
                    <a:latin typeface="Cambria Math" panose="02040503050406030204" pitchFamily="18" charset="0"/>
                  </a:rPr>
                  <a:t>𝑋 ̅</a:t>
                </a:r>
                <a:endParaRPr lang="en-NZ" dirty="0"/>
              </a:p>
              <a:p>
                <a:r>
                  <a:rPr lang="en-NZ" dirty="0"/>
                  <a:t>-If we imagine taking multiple samples, which doesn’t usually happen in practice we get multiple sample means, which are used to make up the sampling distribution.</a:t>
                </a:r>
              </a:p>
              <a:p>
                <a:endParaRPr lang="en-NZ" dirty="0"/>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22</a:t>
            </a:fld>
            <a:endParaRPr lang="en-AU"/>
          </a:p>
        </p:txBody>
      </p:sp>
    </p:spTree>
    <p:extLst>
      <p:ext uri="{BB962C8B-B14F-4D97-AF65-F5344CB8AC3E}">
        <p14:creationId xmlns:p14="http://schemas.microsoft.com/office/powerpoint/2010/main" val="226300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only usually have one sample and don’t know if the population is normal or not.</a:t>
            </a:r>
          </a:p>
          <a:p>
            <a:r>
              <a:rPr lang="en-NZ" dirty="0"/>
              <a:t>-This</a:t>
            </a:r>
            <a:r>
              <a:rPr lang="en-NZ" baseline="0" dirty="0"/>
              <a:t> assumes that the sample is representative of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24</a:t>
            </a:fld>
            <a:endParaRPr lang="en-AU"/>
          </a:p>
        </p:txBody>
      </p:sp>
    </p:spTree>
    <p:extLst>
      <p:ext uri="{BB962C8B-B14F-4D97-AF65-F5344CB8AC3E}">
        <p14:creationId xmlns:p14="http://schemas.microsoft.com/office/powerpoint/2010/main" val="248790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767" eaLnBrk="0" hangingPunct="0">
              <a:defRPr>
                <a:solidFill>
                  <a:schemeClr val="tx1"/>
                </a:solidFill>
                <a:latin typeface="Arial" charset="0"/>
                <a:ea typeface="ＭＳ Ｐゴシック" pitchFamily="34" charset="-128"/>
              </a:defRPr>
            </a:lvl1pPr>
            <a:lvl2pPr marL="709889" indent="-273035" defTabSz="923767" eaLnBrk="0" hangingPunct="0">
              <a:defRPr>
                <a:solidFill>
                  <a:schemeClr val="tx1"/>
                </a:solidFill>
                <a:latin typeface="Arial" charset="0"/>
                <a:ea typeface="ＭＳ Ｐゴシック" pitchFamily="34" charset="-128"/>
              </a:defRPr>
            </a:lvl2pPr>
            <a:lvl3pPr marL="1092137" indent="-218428" defTabSz="923767" eaLnBrk="0" hangingPunct="0">
              <a:defRPr>
                <a:solidFill>
                  <a:schemeClr val="tx1"/>
                </a:solidFill>
                <a:latin typeface="Arial" charset="0"/>
                <a:ea typeface="ＭＳ Ｐゴシック" pitchFamily="34" charset="-128"/>
              </a:defRPr>
            </a:lvl3pPr>
            <a:lvl4pPr marL="1528993" indent="-218428" defTabSz="923767" eaLnBrk="0" hangingPunct="0">
              <a:defRPr>
                <a:solidFill>
                  <a:schemeClr val="tx1"/>
                </a:solidFill>
                <a:latin typeface="Arial" charset="0"/>
                <a:ea typeface="ＭＳ Ｐゴシック" pitchFamily="34" charset="-128"/>
              </a:defRPr>
            </a:lvl4pPr>
            <a:lvl5pPr marL="1965847" indent="-218428" defTabSz="923767" eaLnBrk="0" hangingPunct="0">
              <a:defRPr>
                <a:solidFill>
                  <a:schemeClr val="tx1"/>
                </a:solidFill>
                <a:latin typeface="Arial" charset="0"/>
                <a:ea typeface="ＭＳ Ｐゴシック" pitchFamily="34" charset="-128"/>
              </a:defRPr>
            </a:lvl5pPr>
            <a:lvl6pPr marL="2402702" indent="-218428" defTabSz="923767" eaLnBrk="0" fontAlgn="base" hangingPunct="0">
              <a:spcBef>
                <a:spcPct val="0"/>
              </a:spcBef>
              <a:spcAft>
                <a:spcPct val="0"/>
              </a:spcAft>
              <a:defRPr>
                <a:solidFill>
                  <a:schemeClr val="tx1"/>
                </a:solidFill>
                <a:latin typeface="Arial" charset="0"/>
                <a:ea typeface="ＭＳ Ｐゴシック" pitchFamily="34" charset="-128"/>
              </a:defRPr>
            </a:lvl6pPr>
            <a:lvl7pPr marL="2839558" indent="-218428" defTabSz="923767" eaLnBrk="0" fontAlgn="base" hangingPunct="0">
              <a:spcBef>
                <a:spcPct val="0"/>
              </a:spcBef>
              <a:spcAft>
                <a:spcPct val="0"/>
              </a:spcAft>
              <a:defRPr>
                <a:solidFill>
                  <a:schemeClr val="tx1"/>
                </a:solidFill>
                <a:latin typeface="Arial" charset="0"/>
                <a:ea typeface="ＭＳ Ｐゴシック" pitchFamily="34" charset="-128"/>
              </a:defRPr>
            </a:lvl7pPr>
            <a:lvl8pPr marL="3276412" indent="-218428" defTabSz="923767" eaLnBrk="0" fontAlgn="base" hangingPunct="0">
              <a:spcBef>
                <a:spcPct val="0"/>
              </a:spcBef>
              <a:spcAft>
                <a:spcPct val="0"/>
              </a:spcAft>
              <a:defRPr>
                <a:solidFill>
                  <a:schemeClr val="tx1"/>
                </a:solidFill>
                <a:latin typeface="Arial" charset="0"/>
                <a:ea typeface="ＭＳ Ｐゴシック" pitchFamily="34" charset="-128"/>
              </a:defRPr>
            </a:lvl8pPr>
            <a:lvl9pPr marL="3713267" indent="-218428" defTabSz="92376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30D97EB-6CA5-4452-A188-DACD7D41ADAF}" type="slidenum">
              <a:rPr lang="en-US" smtClean="0"/>
              <a:pPr eaLnBrk="1" hangingPunct="1"/>
              <a:t>3</a:t>
            </a:fld>
            <a:endParaRPr lang="en-US"/>
          </a:p>
        </p:txBody>
      </p:sp>
      <p:sp>
        <p:nvSpPr>
          <p:cNvPr id="55299" name="Rectangle 2"/>
          <p:cNvSpPr>
            <a:spLocks noGrp="1" noRot="1" noChangeAspect="1" noChangeArrowheads="1" noTextEdit="1"/>
          </p:cNvSpPr>
          <p:nvPr>
            <p:ph type="sldImg"/>
          </p:nvPr>
        </p:nvSpPr>
        <p:spPr>
          <a:xfrm>
            <a:off x="993775" y="768350"/>
            <a:ext cx="5113338" cy="3836988"/>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latin typeface="Arial" charset="0"/>
                <a:ea typeface="ＭＳ Ｐゴシック" pitchFamily="34" charset="-128"/>
              </a:rPr>
              <a:t>-The fundamental rule is that the sample is representative of the population, otherwise it is not useful e.g. garbage in garbage out.</a:t>
            </a:r>
          </a:p>
          <a:p>
            <a:r>
              <a:rPr lang="en-GB" dirty="0">
                <a:latin typeface="Arial" charset="0"/>
                <a:ea typeface="ＭＳ Ｐゴシック" pitchFamily="34" charset="-128"/>
              </a:rPr>
              <a:t>-From here we are going to do some inference with confidence intervals, hypothesis testing etc. All of these have the condition that the sample is representative of the population. If the sample is not representative of the population then the results can be misleading.</a:t>
            </a:r>
          </a:p>
          <a:p>
            <a:endParaRPr lang="en-GB" dirty="0">
              <a:latin typeface="Arial" charset="0"/>
              <a:ea typeface="ＭＳ Ｐゴシック" pitchFamily="34" charset="-128"/>
            </a:endParaRPr>
          </a:p>
        </p:txBody>
      </p:sp>
    </p:spTree>
    <p:extLst>
      <p:ext uri="{BB962C8B-B14F-4D97-AF65-F5344CB8AC3E}">
        <p14:creationId xmlns:p14="http://schemas.microsoft.com/office/powerpoint/2010/main" val="7957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2871788" y="530225"/>
            <a:ext cx="3492500" cy="2619375"/>
          </a:xfrm>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6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948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parameter is a fixed value, we just don’t know it.</a:t>
            </a:r>
          </a:p>
          <a:p>
            <a:r>
              <a:rPr lang="en-NZ" dirty="0"/>
              <a:t>-We use statistics to make inference about the parameter.</a:t>
            </a:r>
          </a:p>
          <a:p>
            <a:r>
              <a:rPr lang="en-NZ" dirty="0"/>
              <a:t>-Sample has a statistic. </a:t>
            </a:r>
          </a:p>
          <a:p>
            <a:r>
              <a:rPr lang="en-NZ" dirty="0"/>
              <a:t>-Population has a parameter.</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4</a:t>
            </a:fld>
            <a:endParaRPr lang="en-AU"/>
          </a:p>
        </p:txBody>
      </p:sp>
    </p:spTree>
    <p:extLst>
      <p:ext uri="{BB962C8B-B14F-4D97-AF65-F5344CB8AC3E}">
        <p14:creationId xmlns:p14="http://schemas.microsoft.com/office/powerpoint/2010/main" val="28653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we used the empirical rules, we should say I am approximately 95% confident that the mean amount of juice per orange is between 137ml and 145ml.</a:t>
            </a:r>
          </a:p>
          <a:p>
            <a:r>
              <a:rPr lang="en-NZ" dirty="0"/>
              <a:t>-Want to be able to put it in a sentence in context and put a confidence level to it.</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6</a:t>
            </a:fld>
            <a:endParaRPr lang="en-AU"/>
          </a:p>
        </p:txBody>
      </p:sp>
    </p:spTree>
    <p:extLst>
      <p:ext uri="{BB962C8B-B14F-4D97-AF65-F5344CB8AC3E}">
        <p14:creationId xmlns:p14="http://schemas.microsoft.com/office/powerpoint/2010/main" val="23257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want to know how big or small the variability is.</a:t>
            </a:r>
          </a:p>
          <a:p>
            <a:r>
              <a:rPr lang="en-NZ" dirty="0"/>
              <a:t>-We want to try and get the variability as small as possible.</a:t>
            </a:r>
          </a:p>
          <a:p>
            <a:r>
              <a:rPr lang="en-NZ" dirty="0"/>
              <a:t>-This is why the sampling distribution is important, e.g. What does it look like? How spread out is it? What is the shape? There are three properties we want to know about each of them.</a:t>
            </a:r>
          </a:p>
          <a:p>
            <a:r>
              <a:rPr lang="en-NZ" dirty="0"/>
              <a:t>-We can do this theoretically, but the idea is when we first take our sample we make sure we follow the fundamental rule and end up with something representative of the population. We want to use the information about the sample to get an idea about what is happening in the sampling distribution.</a:t>
            </a:r>
          </a:p>
          <a:p>
            <a:r>
              <a:rPr lang="en-NZ" dirty="0"/>
              <a:t>-Word of caution before we begin, we need to make sure we can distinguish between the distribution of the sample and the distribution of the sampling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7</a:t>
            </a:fld>
            <a:endParaRPr lang="en-AU"/>
          </a:p>
        </p:txBody>
      </p:sp>
    </p:spTree>
    <p:extLst>
      <p:ext uri="{BB962C8B-B14F-4D97-AF65-F5344CB8AC3E}">
        <p14:creationId xmlns:p14="http://schemas.microsoft.com/office/powerpoint/2010/main" val="150584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𝑥</m:t>
                        </m:r>
                      </m:e>
                    </m:acc>
                  </m:oMath>
                </a14:m>
                <a:r>
                  <a:rPr lang="en-NZ" dirty="0"/>
                  <a:t>.</a:t>
                </a:r>
              </a:p>
              <a:p>
                <a:r>
                  <a:rPr lang="en-NZ" dirty="0"/>
                  <a:t>-If you keep on taking samples of the same size you will begin to build up your sampling distribution.</a:t>
                </a:r>
              </a:p>
            </p:txBody>
          </p:sp>
        </mc:Choice>
        <mc:Fallback xmlns="">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r>
                  <a:rPr lang="en-NZ" b="0" i="0">
                    <a:latin typeface="Cambria Math" panose="02040503050406030204" pitchFamily="18" charset="0"/>
                  </a:rPr>
                  <a:t>𝑥 ̅</a:t>
                </a:r>
                <a:r>
                  <a:rPr lang="en-NZ" dirty="0"/>
                  <a:t>.</a:t>
                </a:r>
              </a:p>
              <a:p>
                <a:r>
                  <a:rPr lang="en-NZ" dirty="0"/>
                  <a:t>-If you keep on taking samples of the same size you will begin to build up your sampling distribution.</a:t>
                </a:r>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8</a:t>
            </a:fld>
            <a:endParaRPr lang="en-AU"/>
          </a:p>
        </p:txBody>
      </p:sp>
    </p:spTree>
    <p:extLst>
      <p:ext uri="{BB962C8B-B14F-4D97-AF65-F5344CB8AC3E}">
        <p14:creationId xmlns:p14="http://schemas.microsoft.com/office/powerpoint/2010/main" val="38711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9688" cy="3840162"/>
          </a:xfrm>
        </p:spPr>
      </p:sp>
      <p:sp>
        <p:nvSpPr>
          <p:cNvPr id="3" name="Notes Placeholder 2"/>
          <p:cNvSpPr>
            <a:spLocks noGrp="1"/>
          </p:cNvSpPr>
          <p:nvPr>
            <p:ph type="body" idx="1"/>
          </p:nvPr>
        </p:nvSpPr>
        <p:spPr/>
        <p:txBody>
          <a:bodyPr/>
          <a:lstStyle/>
          <a:p>
            <a:r>
              <a:rPr lang="en-NZ" dirty="0"/>
              <a:t>The data can be found in the</a:t>
            </a:r>
            <a:r>
              <a:rPr lang="en-NZ" baseline="0" dirty="0"/>
              <a:t> Excel file MilkVolAM2009.xlsx  on Stream.  This data is actual part of a larger study on milk production over the period of 2008 to 2010.</a:t>
            </a:r>
            <a:endParaRPr lang="en-NZ" dirty="0"/>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Does the distribution appear to be normal?</a:t>
            </a:r>
            <a:endParaRPr lang="en-NZ" b="0" i="1" dirty="0"/>
          </a:p>
          <a:p>
            <a:r>
              <a:rPr lang="en-NZ" dirty="0"/>
              <a:t>Roughly, the histogram has that bell shape</a:t>
            </a:r>
            <a:r>
              <a:rPr lang="en-NZ" baseline="0" dirty="0"/>
              <a:t> and the Normal probability plot (aka the Normal Q-Q Plot) shows the points laying in a reasonably straight line. So yes it does appear to be normally distributed.</a:t>
            </a:r>
          </a:p>
          <a:p>
            <a:r>
              <a:rPr lang="en-NZ" baseline="0" dirty="0"/>
              <a:t>(Remember it doesn’t have to be completely perfect, because nothing is usually truly perfect, but it looks reasonable enough).</a:t>
            </a:r>
          </a:p>
          <a:p>
            <a:endParaRPr lang="en-NZ" dirty="0"/>
          </a:p>
        </p:txBody>
      </p:sp>
      <p:sp>
        <p:nvSpPr>
          <p:cNvPr id="4" name="Slide Number Placeholder 3"/>
          <p:cNvSpPr>
            <a:spLocks noGrp="1"/>
          </p:cNvSpPr>
          <p:nvPr>
            <p:ph type="sldNum" sz="quarter" idx="10"/>
          </p:nvPr>
        </p:nvSpPr>
        <p:spPr/>
        <p:txBody>
          <a:bodyPr/>
          <a:lstStyle/>
          <a:p>
            <a:pPr>
              <a:defRPr/>
            </a:pPr>
            <a:fld id="{5519227B-C427-4FD6-BFB9-EF55BE0F2DBF}" type="slidenum">
              <a:rPr lang="en-US" altLang="en-US" smtClean="0"/>
              <a:pPr>
                <a:defRPr/>
              </a:pPr>
              <a:t>10</a:t>
            </a:fld>
            <a:endParaRPr lang="en-US" altLang="en-US"/>
          </a:p>
        </p:txBody>
      </p:sp>
    </p:spTree>
    <p:extLst>
      <p:ext uri="{BB962C8B-B14F-4D97-AF65-F5344CB8AC3E}">
        <p14:creationId xmlns:p14="http://schemas.microsoft.com/office/powerpoint/2010/main" val="142032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Here we have three distributions: the distribution of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11</a:t>
            </a:fld>
            <a:endParaRPr lang="en-AU"/>
          </a:p>
        </p:txBody>
      </p:sp>
    </p:spTree>
    <p:extLst>
      <p:ext uri="{BB962C8B-B14F-4D97-AF65-F5344CB8AC3E}">
        <p14:creationId xmlns:p14="http://schemas.microsoft.com/office/powerpoint/2010/main" val="2337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Is the mean of the Sampling Distribution the same as the mean of the population?</a:t>
                </a:r>
              </a:p>
              <a:p>
                <a:r>
                  <a:rPr lang="en-NZ" dirty="0"/>
                  <a:t>YES.</a:t>
                </a:r>
              </a:p>
              <a:p>
                <a:r>
                  <a:rPr lang="en-NZ" dirty="0"/>
                  <a:t>This is the first</a:t>
                </a:r>
                <a:r>
                  <a:rPr lang="en-NZ" baseline="0" dirty="0"/>
                  <a:t> property of the sampling distribution. The mean of all our sample means gives the population mean.</a:t>
                </a:r>
              </a:p>
              <a:p>
                <a:endParaRPr lang="en-NZ" baseline="0" dirty="0"/>
              </a:p>
              <a:p>
                <a:endParaRPr lang="en-NZ" baseline="0" dirty="0"/>
              </a:p>
              <a:p>
                <a:endParaRPr lang="en-GB" dirty="0"/>
              </a:p>
            </p:txBody>
          </p:sp>
        </mc:Choice>
        <mc:Fallback xmlns="">
          <p:sp>
            <p:nvSpPr>
              <p:cNvPr id="3" name="Notes Placeholder 2"/>
              <p:cNvSpPr>
                <a:spLocks noGrp="1"/>
              </p:cNvSpPr>
              <p:nvPr>
                <p:ph type="body" idx="1"/>
              </p:nvPr>
            </p:nvSpPr>
            <p:spPr/>
            <p:txBody>
              <a:bodyPr/>
              <a:lstStyle/>
              <a:p>
                <a:r>
                  <a:rPr lang="en-NZ" dirty="0"/>
                  <a:t>Answer:</a:t>
                </a:r>
              </a:p>
              <a:p>
                <a:r>
                  <a:rPr lang="en-NZ" dirty="0"/>
                  <a:t>YES!</a:t>
                </a:r>
              </a:p>
              <a:p>
                <a:r>
                  <a:rPr lang="en-NZ" dirty="0"/>
                  <a:t>This is the first</a:t>
                </a:r>
                <a:r>
                  <a:rPr lang="en-NZ" baseline="0" dirty="0"/>
                  <a:t> property of the sampling distribution. The mean of all our sample means gives the population mean.</a:t>
                </a:r>
              </a:p>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baseline="0" dirty="0"/>
              </a:p>
              <a:p>
                <a:r>
                  <a:rPr lang="en-NZ" baseline="0" dirty="0"/>
                  <a:t>Here we have three distributions: the distribution od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baseline="0" dirty="0"/>
              </a:p>
              <a:p>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12</a:t>
            </a:fld>
            <a:endParaRPr lang="en-AU"/>
          </a:p>
        </p:txBody>
      </p:sp>
    </p:spTree>
    <p:extLst>
      <p:ext uri="{BB962C8B-B14F-4D97-AF65-F5344CB8AC3E}">
        <p14:creationId xmlns:p14="http://schemas.microsoft.com/office/powerpoint/2010/main" val="15686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2450" name="Group 2"/>
          <p:cNvGrpSpPr>
            <a:grpSpLocks/>
          </p:cNvGrpSpPr>
          <p:nvPr/>
        </p:nvGrpSpPr>
        <p:grpSpPr bwMode="auto">
          <a:xfrm>
            <a:off x="0" y="0"/>
            <a:ext cx="9144000" cy="6858000"/>
            <a:chOff x="0" y="0"/>
            <a:chExt cx="5760" cy="4320"/>
          </a:xfrm>
        </p:grpSpPr>
        <p:sp>
          <p:nvSpPr>
            <p:cNvPr id="23245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245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nvGrpSpPr>
            <p:cNvPr id="232453" name="Group 5"/>
            <p:cNvGrpSpPr>
              <a:grpSpLocks/>
            </p:cNvGrpSpPr>
            <p:nvPr/>
          </p:nvGrpSpPr>
          <p:grpSpPr bwMode="auto">
            <a:xfrm>
              <a:off x="0" y="672"/>
              <a:ext cx="1806" cy="1989"/>
              <a:chOff x="0" y="672"/>
              <a:chExt cx="1806" cy="1989"/>
            </a:xfrm>
          </p:grpSpPr>
          <p:sp>
            <p:nvSpPr>
              <p:cNvPr id="23245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grpSp>
      <p:sp>
        <p:nvSpPr>
          <p:cNvPr id="232464" name="Rectangle 16"/>
          <p:cNvSpPr>
            <a:spLocks noGrp="1" noChangeArrowheads="1"/>
          </p:cNvSpPr>
          <p:nvPr>
            <p:ph type="dt" sz="half" idx="2"/>
          </p:nvPr>
        </p:nvSpPr>
        <p:spPr>
          <a:xfrm>
            <a:off x="457200" y="6248400"/>
            <a:ext cx="2133600" cy="457200"/>
          </a:xfrm>
        </p:spPr>
        <p:txBody>
          <a:bodyPr/>
          <a:lstStyle>
            <a:lvl1pPr>
              <a:defRPr/>
            </a:lvl1pPr>
          </a:lstStyle>
          <a:p>
            <a:fld id="{3FCF9F62-2292-4B65-B857-5D6A2444F935}" type="datetime5">
              <a:rPr lang="en-NZ" altLang="en-US" smtClean="0"/>
              <a:t>26-May-23</a:t>
            </a:fld>
            <a:endParaRPr lang="en-US" altLang="en-US"/>
          </a:p>
        </p:txBody>
      </p:sp>
      <p:sp>
        <p:nvSpPr>
          <p:cNvPr id="232465" name="Rectangle 17"/>
          <p:cNvSpPr>
            <a:spLocks noGrp="1" noChangeArrowheads="1"/>
          </p:cNvSpPr>
          <p:nvPr>
            <p:ph type="ftr" sz="quarter" idx="3"/>
          </p:nvPr>
        </p:nvSpPr>
        <p:spPr/>
        <p:txBody>
          <a:bodyPr/>
          <a:lstStyle>
            <a:lvl1pPr>
              <a:defRPr/>
            </a:lvl1pPr>
          </a:lstStyle>
          <a:p>
            <a:r>
              <a:rPr lang="en-US" altLang="en-US"/>
              <a:t>MC3020-2023</a:t>
            </a:r>
          </a:p>
        </p:txBody>
      </p:sp>
      <p:sp>
        <p:nvSpPr>
          <p:cNvPr id="232466" name="Rectangle 18"/>
          <p:cNvSpPr>
            <a:spLocks noGrp="1" noChangeArrowheads="1"/>
          </p:cNvSpPr>
          <p:nvPr>
            <p:ph type="sldNum" sz="quarter" idx="4"/>
          </p:nvPr>
        </p:nvSpPr>
        <p:spPr/>
        <p:txBody>
          <a:bodyPr/>
          <a:lstStyle>
            <a:lvl1pPr>
              <a:defRPr/>
            </a:lvl1pPr>
          </a:lstStyle>
          <a:p>
            <a:fld id="{46FACBC7-9AC4-4CF9-92DF-220F7A1A138D}" type="slidenum">
              <a:rPr lang="en-US" altLang="en-US"/>
              <a:pPr/>
              <a:t>‹#›</a:t>
            </a:fld>
            <a:endParaRPr lang="en-US" altLang="en-US"/>
          </a:p>
        </p:txBody>
      </p:sp>
      <p:sp>
        <p:nvSpPr>
          <p:cNvPr id="23246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en-US" noProof="0"/>
              <a:t>Click to edit Master title style</a:t>
            </a:r>
          </a:p>
        </p:txBody>
      </p:sp>
      <p:sp>
        <p:nvSpPr>
          <p:cNvPr id="23246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altLang="en-US" noProof="0"/>
              <a:t>Click to edit Master subtitle style</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21CD8B74-D1D2-4ED6-B0E1-127BB5197DDF}"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9AFE4A3D-256A-440D-861E-F20DD265D303}" type="datetime5">
              <a:rPr lang="en-NZ" altLang="en-US" smtClean="0"/>
              <a:t>26-May-23</a:t>
            </a:fld>
            <a:endParaRPr lang="en-US" altLang="en-US"/>
          </a:p>
        </p:txBody>
      </p:sp>
    </p:spTree>
    <p:extLst>
      <p:ext uri="{BB962C8B-B14F-4D97-AF65-F5344CB8AC3E}">
        <p14:creationId xmlns:p14="http://schemas.microsoft.com/office/powerpoint/2010/main" val="17090188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6E6ECCEF-F66E-4146-B7BF-26C6DA9BD97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3B05C705-349C-41D2-89D2-C2539BE3122B}" type="datetime5">
              <a:rPr lang="en-NZ" altLang="en-US" smtClean="0"/>
              <a:t>26-May-23</a:t>
            </a:fld>
            <a:endParaRPr lang="en-US" altLang="en-US"/>
          </a:p>
        </p:txBody>
      </p:sp>
    </p:spTree>
    <p:extLst>
      <p:ext uri="{BB962C8B-B14F-4D97-AF65-F5344CB8AC3E}">
        <p14:creationId xmlns:p14="http://schemas.microsoft.com/office/powerpoint/2010/main" val="46701699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Online Image Placeholder 2"/>
          <p:cNvSpPr>
            <a:spLocks noGrp="1"/>
          </p:cNvSpPr>
          <p:nvPr>
            <p:ph type="clipArt" sz="half" idx="1"/>
          </p:nvPr>
        </p:nvSpPr>
        <p:spPr>
          <a:xfrm>
            <a:off x="457200" y="1981200"/>
            <a:ext cx="4038600" cy="3886200"/>
          </a:xfrm>
        </p:spPr>
        <p:txBody>
          <a:bodyPr/>
          <a:lstStyle/>
          <a:p>
            <a:endParaRPr lang="en-GB"/>
          </a:p>
        </p:txBody>
      </p:sp>
      <p:sp>
        <p:nvSpPr>
          <p:cNvPr id="4" name="Text Placeholder 3"/>
          <p:cNvSpPr>
            <a:spLocks noGrp="1"/>
          </p:cNvSpPr>
          <p:nvPr>
            <p:ph type="body"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A93DBDB1-6C40-44CA-9B9E-27F026DD4644}"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D0DBEEE2-561E-41FB-911B-0372F91F6E5B}" type="datetime5">
              <a:rPr lang="en-NZ" altLang="en-US" smtClean="0"/>
              <a:t>26-May-23</a:t>
            </a:fld>
            <a:endParaRPr lang="en-US" altLang="en-US"/>
          </a:p>
        </p:txBody>
      </p:sp>
    </p:spTree>
    <p:extLst>
      <p:ext uri="{BB962C8B-B14F-4D97-AF65-F5344CB8AC3E}">
        <p14:creationId xmlns:p14="http://schemas.microsoft.com/office/powerpoint/2010/main" val="1977970630"/>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3B6F3C1D-C391-40BD-9715-8C0A9651F2A2}"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F34BFD8F-528F-4CDC-A648-9793E819BCE8}" type="datetime5">
              <a:rPr lang="en-NZ" altLang="en-US" smtClean="0"/>
              <a:t>26-May-23</a:t>
            </a:fld>
            <a:endParaRPr lang="en-US" altLang="en-US"/>
          </a:p>
        </p:txBody>
      </p:sp>
    </p:spTree>
    <p:extLst>
      <p:ext uri="{BB962C8B-B14F-4D97-AF65-F5344CB8AC3E}">
        <p14:creationId xmlns:p14="http://schemas.microsoft.com/office/powerpoint/2010/main" val="180929027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981200"/>
            <a:ext cx="8229600" cy="3886200"/>
          </a:xfrm>
        </p:spPr>
        <p:txBody>
          <a:bodyPr/>
          <a:lstStyle/>
          <a:p>
            <a:endParaRPr lang="en-GB"/>
          </a:p>
        </p:txBody>
      </p:sp>
      <p:sp>
        <p:nvSpPr>
          <p:cNvPr id="4" name="Footer Placeholder 3"/>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5" name="Slide Number Placeholder 4"/>
          <p:cNvSpPr>
            <a:spLocks noGrp="1"/>
          </p:cNvSpPr>
          <p:nvPr>
            <p:ph type="sldNum" sz="quarter" idx="11"/>
          </p:nvPr>
        </p:nvSpPr>
        <p:spPr>
          <a:xfrm>
            <a:off x="6553200" y="6248400"/>
            <a:ext cx="2133600" cy="457200"/>
          </a:xfrm>
        </p:spPr>
        <p:txBody>
          <a:bodyPr/>
          <a:lstStyle>
            <a:lvl1pPr>
              <a:defRPr/>
            </a:lvl1pPr>
          </a:lstStyle>
          <a:p>
            <a:fld id="{209E575E-3AFF-4E04-ADC3-8A015938AF5D}" type="slidenum">
              <a:rPr lang="en-US" altLang="en-US"/>
              <a:pPr/>
              <a:t>‹#›</a:t>
            </a:fld>
            <a:endParaRPr lang="en-US" altLang="en-US"/>
          </a:p>
        </p:txBody>
      </p:sp>
      <p:sp>
        <p:nvSpPr>
          <p:cNvPr id="6" name="Date Placeholder 5"/>
          <p:cNvSpPr>
            <a:spLocks noGrp="1"/>
          </p:cNvSpPr>
          <p:nvPr>
            <p:ph type="dt" sz="half" idx="12"/>
          </p:nvPr>
        </p:nvSpPr>
        <p:spPr>
          <a:xfrm>
            <a:off x="457200" y="6245225"/>
            <a:ext cx="2133600" cy="476250"/>
          </a:xfrm>
        </p:spPr>
        <p:txBody>
          <a:bodyPr/>
          <a:lstStyle>
            <a:lvl1pPr>
              <a:defRPr/>
            </a:lvl1pPr>
          </a:lstStyle>
          <a:p>
            <a:fld id="{52CF9790-7E7D-4BA3-BD8C-710F923A118E}" type="datetime5">
              <a:rPr lang="en-NZ" altLang="en-US" smtClean="0"/>
              <a:t>26-May-23</a:t>
            </a:fld>
            <a:endParaRPr lang="en-US" altLang="en-US"/>
          </a:p>
        </p:txBody>
      </p:sp>
    </p:spTree>
    <p:extLst>
      <p:ext uri="{BB962C8B-B14F-4D97-AF65-F5344CB8AC3E}">
        <p14:creationId xmlns:p14="http://schemas.microsoft.com/office/powerpoint/2010/main" val="189018109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7" name="Slide Number Placeholder 6"/>
          <p:cNvSpPr>
            <a:spLocks noGrp="1"/>
          </p:cNvSpPr>
          <p:nvPr>
            <p:ph type="sldNum" sz="quarter" idx="11"/>
          </p:nvPr>
        </p:nvSpPr>
        <p:spPr>
          <a:xfrm>
            <a:off x="6553200" y="6248400"/>
            <a:ext cx="2133600" cy="457200"/>
          </a:xfrm>
        </p:spPr>
        <p:txBody>
          <a:bodyPr/>
          <a:lstStyle>
            <a:lvl1pPr>
              <a:defRPr/>
            </a:lvl1pPr>
          </a:lstStyle>
          <a:p>
            <a:fld id="{1A8FC9FB-8EF6-4BAB-A921-4F63933D8E5E}" type="slidenum">
              <a:rPr lang="en-US" altLang="en-US"/>
              <a:pPr/>
              <a:t>‹#›</a:t>
            </a:fld>
            <a:endParaRPr lang="en-US" altLang="en-US"/>
          </a:p>
        </p:txBody>
      </p:sp>
      <p:sp>
        <p:nvSpPr>
          <p:cNvPr id="8" name="Date Placeholder 7"/>
          <p:cNvSpPr>
            <a:spLocks noGrp="1"/>
          </p:cNvSpPr>
          <p:nvPr>
            <p:ph type="dt" sz="half" idx="12"/>
          </p:nvPr>
        </p:nvSpPr>
        <p:spPr>
          <a:xfrm>
            <a:off x="457200" y="6245225"/>
            <a:ext cx="2133600" cy="476250"/>
          </a:xfrm>
        </p:spPr>
        <p:txBody>
          <a:bodyPr/>
          <a:lstStyle>
            <a:lvl1pPr>
              <a:defRPr/>
            </a:lvl1pPr>
          </a:lstStyle>
          <a:p>
            <a:fld id="{166D724C-7204-4003-95B7-0648379484C4}" type="datetime5">
              <a:rPr lang="en-NZ" altLang="en-US" smtClean="0"/>
              <a:t>26-May-23</a:t>
            </a:fld>
            <a:endParaRPr lang="en-US" altLang="en-US"/>
          </a:p>
        </p:txBody>
      </p:sp>
    </p:spTree>
    <p:extLst>
      <p:ext uri="{BB962C8B-B14F-4D97-AF65-F5344CB8AC3E}">
        <p14:creationId xmlns:p14="http://schemas.microsoft.com/office/powerpoint/2010/main" val="16963565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4" name="Slide Number Placeholder 3"/>
          <p:cNvSpPr>
            <a:spLocks noGrp="1"/>
          </p:cNvSpPr>
          <p:nvPr>
            <p:ph type="sldNum" sz="quarter" idx="11"/>
          </p:nvPr>
        </p:nvSpPr>
        <p:spPr>
          <a:xfrm>
            <a:off x="6553200" y="6248400"/>
            <a:ext cx="2133600" cy="457200"/>
          </a:xfrm>
        </p:spPr>
        <p:txBody>
          <a:bodyPr/>
          <a:lstStyle>
            <a:lvl1pPr>
              <a:defRPr/>
            </a:lvl1pPr>
          </a:lstStyle>
          <a:p>
            <a:fld id="{26BFB1DE-FEA4-49BC-A980-ABA47CDDE98F}" type="slidenum">
              <a:rPr lang="en-US" altLang="en-US"/>
              <a:pPr/>
              <a:t>‹#›</a:t>
            </a:fld>
            <a:endParaRPr lang="en-US" altLang="en-US"/>
          </a:p>
        </p:txBody>
      </p:sp>
      <p:sp>
        <p:nvSpPr>
          <p:cNvPr id="5" name="Date Placeholder 4"/>
          <p:cNvSpPr>
            <a:spLocks noGrp="1"/>
          </p:cNvSpPr>
          <p:nvPr>
            <p:ph type="dt" sz="half" idx="12"/>
          </p:nvPr>
        </p:nvSpPr>
        <p:spPr>
          <a:xfrm>
            <a:off x="457200" y="6245225"/>
            <a:ext cx="2133600" cy="476250"/>
          </a:xfrm>
        </p:spPr>
        <p:txBody>
          <a:bodyPr/>
          <a:lstStyle>
            <a:lvl1pPr>
              <a:defRPr/>
            </a:lvl1pPr>
          </a:lstStyle>
          <a:p>
            <a:fld id="{8CD19F18-A893-429A-8D19-0F9949798289}" type="datetime5">
              <a:rPr lang="en-NZ" altLang="en-US" smtClean="0"/>
              <a:t>26-May-23</a:t>
            </a:fld>
            <a:endParaRPr lang="en-US" altLang="en-US"/>
          </a:p>
        </p:txBody>
      </p:sp>
    </p:spTree>
    <p:extLst>
      <p:ext uri="{BB962C8B-B14F-4D97-AF65-F5344CB8AC3E}">
        <p14:creationId xmlns:p14="http://schemas.microsoft.com/office/powerpoint/2010/main" val="3934457488"/>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188913"/>
            <a:ext cx="6400800" cy="14478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539750" y="1981200"/>
            <a:ext cx="3775075"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467225" y="19812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467225" y="40767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9918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E6D38F6D-B68C-43EA-8D93-D9BC679B8240}"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1BBB7E51-FC04-4DA9-B3B2-24AD6E26C4B2}" type="datetime5">
              <a:rPr lang="en-NZ" altLang="en-US" smtClean="0"/>
              <a:t>26-May-23</a:t>
            </a:fld>
            <a:endParaRPr lang="en-US" altLang="en-US"/>
          </a:p>
        </p:txBody>
      </p:sp>
    </p:spTree>
    <p:extLst>
      <p:ext uri="{BB962C8B-B14F-4D97-AF65-F5344CB8AC3E}">
        <p14:creationId xmlns:p14="http://schemas.microsoft.com/office/powerpoint/2010/main" val="292441250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9FCF567E-7C9D-45A9-A878-AF2E3ECC93B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B136C73D-B9BC-4B8D-84D0-0EE93E631875}" type="datetime5">
              <a:rPr lang="en-NZ" altLang="en-US" smtClean="0"/>
              <a:t>26-May-23</a:t>
            </a:fld>
            <a:endParaRPr lang="en-US" altLang="en-US"/>
          </a:p>
        </p:txBody>
      </p:sp>
    </p:spTree>
    <p:extLst>
      <p:ext uri="{BB962C8B-B14F-4D97-AF65-F5344CB8AC3E}">
        <p14:creationId xmlns:p14="http://schemas.microsoft.com/office/powerpoint/2010/main" val="29270525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2317439B-B8D4-4068-A482-9BF416BA095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4D564E83-69BA-4F11-9212-D102717C14F1}" type="datetime5">
              <a:rPr lang="en-NZ" altLang="en-US" smtClean="0"/>
              <a:t>26-May-23</a:t>
            </a:fld>
            <a:endParaRPr lang="en-US" altLang="en-US"/>
          </a:p>
        </p:txBody>
      </p:sp>
    </p:spTree>
    <p:extLst>
      <p:ext uri="{BB962C8B-B14F-4D97-AF65-F5344CB8AC3E}">
        <p14:creationId xmlns:p14="http://schemas.microsoft.com/office/powerpoint/2010/main" val="3702373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US" altLang="en-US"/>
              <a:t>MC3020-2023</a:t>
            </a:r>
          </a:p>
        </p:txBody>
      </p:sp>
      <p:sp>
        <p:nvSpPr>
          <p:cNvPr id="8" name="Slide Number Placeholder 7"/>
          <p:cNvSpPr>
            <a:spLocks noGrp="1"/>
          </p:cNvSpPr>
          <p:nvPr>
            <p:ph type="sldNum" sz="quarter" idx="11"/>
          </p:nvPr>
        </p:nvSpPr>
        <p:spPr/>
        <p:txBody>
          <a:bodyPr/>
          <a:lstStyle>
            <a:lvl1pPr>
              <a:defRPr/>
            </a:lvl1pPr>
          </a:lstStyle>
          <a:p>
            <a:fld id="{7DBF4C09-66B6-4F7B-8E88-17DC2B889C1C}"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fld id="{4DFCC678-0A19-47B3-9BFA-B06B1616BFA4}" type="datetime5">
              <a:rPr lang="en-NZ" altLang="en-US" smtClean="0"/>
              <a:t>26-May-23</a:t>
            </a:fld>
            <a:endParaRPr lang="en-US" altLang="en-US"/>
          </a:p>
        </p:txBody>
      </p:sp>
    </p:spTree>
    <p:extLst>
      <p:ext uri="{BB962C8B-B14F-4D97-AF65-F5344CB8AC3E}">
        <p14:creationId xmlns:p14="http://schemas.microsoft.com/office/powerpoint/2010/main" val="417318521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US" altLang="en-US"/>
              <a:t>MC3020-2023</a:t>
            </a:r>
          </a:p>
        </p:txBody>
      </p:sp>
      <p:sp>
        <p:nvSpPr>
          <p:cNvPr id="4" name="Slide Number Placeholder 3"/>
          <p:cNvSpPr>
            <a:spLocks noGrp="1"/>
          </p:cNvSpPr>
          <p:nvPr>
            <p:ph type="sldNum" sz="quarter" idx="11"/>
          </p:nvPr>
        </p:nvSpPr>
        <p:spPr/>
        <p:txBody>
          <a:bodyPr/>
          <a:lstStyle>
            <a:lvl1pPr>
              <a:defRPr/>
            </a:lvl1pPr>
          </a:lstStyle>
          <a:p>
            <a:fld id="{49253CF5-FA32-4769-9BA5-33B0DAF44C45}"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fld id="{1CA30C21-F4EA-42A6-84EE-0DEB93C63D17}" type="datetime5">
              <a:rPr lang="en-NZ" altLang="en-US" smtClean="0"/>
              <a:t>26-May-23</a:t>
            </a:fld>
            <a:endParaRPr lang="en-US" altLang="en-US"/>
          </a:p>
        </p:txBody>
      </p:sp>
    </p:spTree>
    <p:extLst>
      <p:ext uri="{BB962C8B-B14F-4D97-AF65-F5344CB8AC3E}">
        <p14:creationId xmlns:p14="http://schemas.microsoft.com/office/powerpoint/2010/main" val="1219797539"/>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MC3020-2023</a:t>
            </a:r>
          </a:p>
        </p:txBody>
      </p:sp>
      <p:sp>
        <p:nvSpPr>
          <p:cNvPr id="3" name="Slide Number Placeholder 2"/>
          <p:cNvSpPr>
            <a:spLocks noGrp="1"/>
          </p:cNvSpPr>
          <p:nvPr>
            <p:ph type="sldNum" sz="quarter" idx="11"/>
          </p:nvPr>
        </p:nvSpPr>
        <p:spPr/>
        <p:txBody>
          <a:bodyPr/>
          <a:lstStyle>
            <a:lvl1pPr>
              <a:defRPr/>
            </a:lvl1pPr>
          </a:lstStyle>
          <a:p>
            <a:fld id="{CB44941B-03A8-4F22-A2AE-E5D7485F0B41}"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fld id="{2D457E50-CD41-491B-A2C7-6ECF5CA47DEB}" type="datetime5">
              <a:rPr lang="en-NZ" altLang="en-US" smtClean="0"/>
              <a:t>26-May-23</a:t>
            </a:fld>
            <a:endParaRPr lang="en-US" altLang="en-US"/>
          </a:p>
        </p:txBody>
      </p:sp>
    </p:spTree>
    <p:extLst>
      <p:ext uri="{BB962C8B-B14F-4D97-AF65-F5344CB8AC3E}">
        <p14:creationId xmlns:p14="http://schemas.microsoft.com/office/powerpoint/2010/main" val="31126014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59DF5458-2C5C-48D6-9F80-5370C93EA72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390CF27-9187-4DA6-B3DF-DD13DFC33EF1}" type="datetime5">
              <a:rPr lang="en-NZ" altLang="en-US" smtClean="0"/>
              <a:t>26-May-23</a:t>
            </a:fld>
            <a:endParaRPr lang="en-US" altLang="en-US"/>
          </a:p>
        </p:txBody>
      </p:sp>
    </p:spTree>
    <p:extLst>
      <p:ext uri="{BB962C8B-B14F-4D97-AF65-F5344CB8AC3E}">
        <p14:creationId xmlns:p14="http://schemas.microsoft.com/office/powerpoint/2010/main" val="258106048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428D28FC-CAE9-4A71-A2DF-7C64EB12ED88}"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0695207-1F12-4ACD-BB23-349C6534DD38}" type="datetime5">
              <a:rPr lang="en-NZ" altLang="en-US" smtClean="0"/>
              <a:t>26-May-23</a:t>
            </a:fld>
            <a:endParaRPr lang="en-US" altLang="en-US"/>
          </a:p>
        </p:txBody>
      </p:sp>
    </p:spTree>
    <p:extLst>
      <p:ext uri="{BB962C8B-B14F-4D97-AF65-F5344CB8AC3E}">
        <p14:creationId xmlns:p14="http://schemas.microsoft.com/office/powerpoint/2010/main" val="9901046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r>
              <a:rPr lang="en-US" altLang="en-US"/>
              <a:t>MC3020-2023</a:t>
            </a:r>
          </a:p>
        </p:txBody>
      </p:sp>
      <p:sp>
        <p:nvSpPr>
          <p:cNvPr id="23142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7682C116-D56F-4BD6-91DD-BD1559D62434}" type="slidenum">
              <a:rPr lang="en-US" altLang="en-US"/>
              <a:pPr/>
              <a:t>‹#›</a:t>
            </a:fld>
            <a:endParaRPr lang="en-US" altLang="en-US"/>
          </a:p>
        </p:txBody>
      </p:sp>
      <p:grpSp>
        <p:nvGrpSpPr>
          <p:cNvPr id="231428" name="Group 4"/>
          <p:cNvGrpSpPr>
            <a:grpSpLocks/>
          </p:cNvGrpSpPr>
          <p:nvPr/>
        </p:nvGrpSpPr>
        <p:grpSpPr bwMode="auto">
          <a:xfrm>
            <a:off x="0" y="0"/>
            <a:ext cx="9144000" cy="546100"/>
            <a:chOff x="0" y="0"/>
            <a:chExt cx="5760" cy="344"/>
          </a:xfrm>
        </p:grpSpPr>
        <p:sp>
          <p:nvSpPr>
            <p:cNvPr id="2314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14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grpSp>
      <p:sp>
        <p:nvSpPr>
          <p:cNvPr id="23143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143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144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fld id="{89E5C243-971B-440E-AEF2-7D4FF15B8E83}" type="datetime5">
              <a:rPr lang="en-NZ" altLang="en-US" smtClean="0"/>
              <a:t>26-May-23</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ransition spd="slow">
    <p:wipe dir="r"/>
  </p:transition>
  <p:hf hdr="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12.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oleObject" Target="../embeddings/oleObject1.bin"/><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VdQ7OzGvU0" TargetMode="External"/><Relationship Id="rId2" Type="http://schemas.openxmlformats.org/officeDocument/2006/relationships/hyperlink" Target="https://www.youtube.com/watch?v=Ugdngb1jy7s&amp;feature=emb_tit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2849" y="2209800"/>
            <a:ext cx="9144000" cy="1981200"/>
          </a:xfrm>
        </p:spPr>
        <p:txBody>
          <a:bodyPr/>
          <a:lstStyle/>
          <a:p>
            <a:pPr algn="ctr" eaLnBrk="1" hangingPunct="1"/>
            <a:r>
              <a:rPr lang="en-US" sz="3200" dirty="0">
                <a:solidFill>
                  <a:schemeClr val="bg1"/>
                </a:solidFill>
                <a:latin typeface="Algerian" panose="04020705040A02060702" pitchFamily="82" charset="0"/>
              </a:rPr>
              <a:t>MC3020 </a:t>
            </a:r>
            <a:br>
              <a:rPr lang="en-US" sz="3200" dirty="0">
                <a:solidFill>
                  <a:schemeClr val="bg1"/>
                </a:solidFill>
                <a:latin typeface="Algerian" panose="04020705040A02060702" pitchFamily="82" charset="0"/>
              </a:rPr>
            </a:br>
            <a:r>
              <a:rPr lang="en-US" sz="3200" dirty="0">
                <a:solidFill>
                  <a:schemeClr val="bg1"/>
                </a:solidFill>
                <a:latin typeface="Algerian" panose="04020705040A02060702" pitchFamily="82" charset="0"/>
              </a:rPr>
              <a:t>Sampling Distributions and Basic Statistical Inference</a:t>
            </a:r>
            <a:endParaRPr lang="en-US" altLang="en-US" sz="3200" dirty="0">
              <a:solidFill>
                <a:schemeClr val="bg1"/>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937" y="4349579"/>
            <a:ext cx="1811210" cy="18112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7CD85B4B-6B59-C20C-D96E-C8640C6FCF3F}"/>
              </a:ext>
            </a:extLst>
          </p:cNvPr>
          <p:cNvSpPr>
            <a:spLocks noChangeArrowheads="1"/>
          </p:cNvSpPr>
          <p:nvPr/>
        </p:nvSpPr>
        <p:spPr bwMode="auto">
          <a:xfrm>
            <a:off x="2304351" y="36576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University of Jaffna</a:t>
            </a:r>
            <a:r>
              <a:rPr lang="en-US" altLang="en-US" sz="2400" b="1" dirty="0">
                <a:solidFill>
                  <a:srgbClr val="000099"/>
                </a:solidFill>
                <a:latin typeface="Bookman Old Style" panose="02050604050505020204" pitchFamily="18" charset="0"/>
                <a:cs typeface="Arabic Typesetting" panose="03020402040406030203" pitchFamily="66" charset="-78"/>
              </a:rPr>
              <a:t>.</a:t>
            </a: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Email</a:t>
            </a:r>
            <a:r>
              <a:rPr lang="en-US" altLang="en-US" sz="2400" dirty="0">
                <a:latin typeface="Bookman Old Style" panose="02050604050505020204" pitchFamily="18" charset="0"/>
                <a:cs typeface="Arabic Typesetting" panose="03020402040406030203" pitchFamily="66" charset="-78"/>
              </a:rPr>
              <a:t>: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1" y="467554"/>
            <a:ext cx="8229600"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Milk Volume: p</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pulation</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a:t>
            </a:r>
          </a:p>
        </p:txBody>
      </p:sp>
      <p:sp>
        <p:nvSpPr>
          <p:cNvPr id="3" name="Content Placeholder 2"/>
          <p:cNvSpPr>
            <a:spLocks noGrp="1"/>
          </p:cNvSpPr>
          <p:nvPr>
            <p:ph idx="1"/>
          </p:nvPr>
        </p:nvSpPr>
        <p:spPr>
          <a:xfrm>
            <a:off x="155330" y="1625800"/>
            <a:ext cx="8683869" cy="4038600"/>
          </a:xfrm>
        </p:spPr>
        <p:txBody>
          <a:bodyPr>
            <a:noAutofit/>
          </a:bodyPr>
          <a:lstStyle/>
          <a:p>
            <a:pPr marL="12698" indent="0" algn="just">
              <a:lnSpc>
                <a:spcPct val="101000"/>
              </a:lnSpc>
              <a:spcBef>
                <a:spcPts val="1038"/>
              </a:spcBef>
              <a:buClr>
                <a:srgbClr val="0032CC"/>
              </a:buClr>
              <a:buNone/>
              <a:tabLst>
                <a:tab pos="141271" algn="l"/>
              </a:tabLst>
            </a:pPr>
            <a:r>
              <a:rPr lang="en-NZ" altLang="en-US" sz="2400" dirty="0">
                <a:latin typeface="Times New Roman" panose="02020603050405020304" pitchFamily="18" charset="0"/>
                <a:ea typeface="ＭＳ Ｐゴシック" pitchFamily="34" charset="-128"/>
                <a:cs typeface="Times New Roman" panose="02020603050405020304" pitchFamily="18" charset="0"/>
              </a:rPr>
              <a:t>Our population of interest consists of 46180 cows. Let’s explore data on the population milk volume from morning milking.    μ = 14.14 litres per day   and  </a:t>
            </a:r>
            <a:r>
              <a:rPr lang="el-GR" altLang="en-US" sz="2400" dirty="0">
                <a:latin typeface="Times New Roman" panose="02020603050405020304" pitchFamily="18" charset="0"/>
                <a:ea typeface="ＭＳ Ｐゴシック" pitchFamily="34" charset="-128"/>
                <a:cs typeface="Times New Roman" panose="02020603050405020304" pitchFamily="18" charset="0"/>
              </a:rPr>
              <a:t>σ</a:t>
            </a:r>
            <a:r>
              <a:rPr lang="en-NZ" altLang="en-US" sz="2400" dirty="0">
                <a:latin typeface="Times New Roman" panose="02020603050405020304" pitchFamily="18" charset="0"/>
                <a:ea typeface="ＭＳ Ｐゴシック" pitchFamily="34" charset="-128"/>
                <a:cs typeface="Times New Roman" panose="02020603050405020304" pitchFamily="18" charset="0"/>
              </a:rPr>
              <a:t> = 4.21 litres per day</a:t>
            </a: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4"/>
          <p:cNvSpPr/>
          <p:nvPr/>
        </p:nvSpPr>
        <p:spPr>
          <a:xfrm>
            <a:off x="601959" y="5752793"/>
            <a:ext cx="6912768" cy="492432"/>
          </a:xfrm>
          <a:prstGeom prst="rect">
            <a:avLst/>
          </a:prstGeom>
          <a:solidFill>
            <a:srgbClr val="FFFFCC"/>
          </a:solidFill>
          <a:ln>
            <a:solidFill>
              <a:srgbClr val="0000FF"/>
            </a:solidFill>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p>
            <a:pPr marL="12699">
              <a:spcBef>
                <a:spcPts val="465"/>
              </a:spcBef>
              <a:buClr>
                <a:srgbClr val="0032CC"/>
              </a:buClr>
              <a:tabLst>
                <a:tab pos="142222" algn="l"/>
              </a:tabLst>
              <a:defRPr/>
            </a:pPr>
            <a:r>
              <a:rPr lang="en-NZ" sz="2600" b="1" spc="-5" dirty="0">
                <a:solidFill>
                  <a:srgbClr val="000000"/>
                </a:solidFill>
                <a:latin typeface="Times New Roman" panose="02020603050405020304" pitchFamily="18" charset="0"/>
                <a:cs typeface="Times New Roman" panose="02020603050405020304" pitchFamily="18" charset="0"/>
              </a:rPr>
              <a:t>Q: Does the distribution appear to be normal?</a:t>
            </a:r>
          </a:p>
        </p:txBody>
      </p:sp>
      <p:sp>
        <p:nvSpPr>
          <p:cNvPr id="22533"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88" y="2910083"/>
            <a:ext cx="3903267" cy="26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129" y="2917789"/>
            <a:ext cx="4288361" cy="2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C:\Users\dleader\AppData\Local\Microsoft\Windows\Temporary Internet Files\Content.IE5\ZF8AVX8G\co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10" y="371475"/>
            <a:ext cx="1061538" cy="10615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C:\Users\dleader\AppData\Local\Microsoft\Windows\Temporary Internet Files\Content.IE5\DK3BMDA1\question-mark-in-blue-round-button-6154-larg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554C071-E66A-41B6-A623-A0A2293DA87B}"/>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6ADD4AA-856C-48FD-B379-F1873C684059}"/>
              </a:ext>
            </a:extLst>
          </p:cNvPr>
          <p:cNvSpPr>
            <a:spLocks noGrp="1"/>
          </p:cNvSpPr>
          <p:nvPr>
            <p:ph type="dt" sz="half" idx="12"/>
          </p:nvPr>
        </p:nvSpPr>
        <p:spPr/>
        <p:txBody>
          <a:bodyPr/>
          <a:lstStyle/>
          <a:p>
            <a:fld id="{1E34EBE2-0AE9-47C0-9F95-B205AEEDB779}"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445725E8-1DF3-47EE-A94C-B817812721F9}"/>
              </a:ext>
            </a:extLst>
          </p:cNvPr>
          <p:cNvSpPr>
            <a:spLocks noGrp="1"/>
          </p:cNvSpPr>
          <p:nvPr>
            <p:ph type="sldNum" sz="quarter" idx="11"/>
          </p:nvPr>
        </p:nvSpPr>
        <p:spPr/>
        <p:txBody>
          <a:bodyPr/>
          <a:lstStyle/>
          <a:p>
            <a:fld id="{E6D38F6D-B68C-43EA-8D93-D9BC679B8240}" type="slidenum">
              <a:rPr lang="en-US" altLang="en-US" smtClean="0"/>
              <a:pPr/>
              <a:t>10</a:t>
            </a:fld>
            <a:endParaRPr lang="en-US" altLang="en-US"/>
          </a:p>
        </p:txBody>
      </p:sp>
    </p:spTree>
    <p:extLst>
      <p:ext uri="{BB962C8B-B14F-4D97-AF65-F5344CB8AC3E}">
        <p14:creationId xmlns:p14="http://schemas.microsoft.com/office/powerpoint/2010/main" val="4110666335"/>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727465"/>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smtClean="0">
                          <a:solidFill>
                            <a:srgbClr val="0000FF"/>
                          </a:solidFill>
                          <a:latin typeface="Cambria Math" panose="02040503050406030204" pitchFamily="18" charset="0"/>
                          <a:cs typeface="Times New Roman" panose="02020603050405020304" pitchFamily="18" charset="0"/>
                        </a:rPr>
                        <m:t>𝑍</m:t>
                      </m:r>
                      <m:r>
                        <a:rPr lang="en-US" sz="2400" i="1" smtClean="0">
                          <a:solidFill>
                            <a:srgbClr val="0000FF"/>
                          </a:solidFill>
                          <a:latin typeface="Cambria Math" panose="02040503050406030204" pitchFamily="18" charset="0"/>
                          <a:cs typeface="Times New Roman" panose="02020603050405020304" pitchFamily="18" charset="0"/>
                        </a:rPr>
                        <m:t>=</m:t>
                      </m:r>
                      <m:f>
                        <m:fPr>
                          <m:ctrlPr>
                            <a:rPr lang="en-US" sz="2400" i="1">
                              <a:solidFill>
                                <a:srgbClr val="0000FF"/>
                              </a:solidFill>
                              <a:latin typeface="Cambria Math" panose="02040503050406030204" pitchFamily="18" charset="0"/>
                              <a:cs typeface="Times New Roman" panose="02020603050405020304" pitchFamily="18" charset="0"/>
                            </a:rPr>
                          </m:ctrlPr>
                        </m:fPr>
                        <m:num>
                          <m:acc>
                            <m:accPr>
                              <m:chr m:val="̂"/>
                              <m:ctrlPr>
                                <a:rPr lang="en-US" sz="2400" i="1">
                                  <a:solidFill>
                                    <a:srgbClr val="0000FF"/>
                                  </a:solidFill>
                                  <a:latin typeface="Cambria Math" panose="02040503050406030204" pitchFamily="18" charset="0"/>
                                  <a:cs typeface="Times New Roman" panose="02020603050405020304" pitchFamily="18" charset="0"/>
                                </a:rPr>
                              </m:ctrlPr>
                            </m:accPr>
                            <m:e>
                              <m:r>
                                <a:rPr lang="en-US" sz="2400" i="1">
                                  <a:solidFill>
                                    <a:srgbClr val="0000FF"/>
                                  </a:solidFill>
                                  <a:latin typeface="Cambria Math" panose="02040503050406030204" pitchFamily="18" charset="0"/>
                                  <a:cs typeface="Times New Roman" panose="02020603050405020304" pitchFamily="18" charset="0"/>
                                </a:rPr>
                                <m:t>𝑝</m:t>
                              </m:r>
                            </m:e>
                          </m:acc>
                          <m:r>
                            <a:rPr lang="en-GB"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solidFill>
                                    <a:srgbClr val="0000FF"/>
                                  </a:solidFill>
                                  <a:latin typeface="Cambria Math" panose="02040503050406030204" pitchFamily="18" charset="0"/>
                                  <a:cs typeface="Times New Roman" panose="02020603050405020304" pitchFamily="18" charset="0"/>
                                </a:rPr>
                              </m:ctrlPr>
                            </m:radPr>
                            <m:deg/>
                            <m:e>
                              <m:f>
                                <m:fPr>
                                  <m:ctrlPr>
                                    <a:rPr lang="en-GB" sz="2400" i="1">
                                      <a:solidFill>
                                        <a:srgbClr val="0000FF"/>
                                      </a:solidFill>
                                      <a:latin typeface="Cambria Math" panose="02040503050406030204" pitchFamily="18" charset="0"/>
                                    </a:rPr>
                                  </m:ctrlPr>
                                </m:fPr>
                                <m:num>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(1−</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m:t>
                                  </m:r>
                                </m:num>
                                <m:den>
                                  <m:r>
                                    <a:rPr lang="en-GB" sz="2400" i="1">
                                      <a:solidFill>
                                        <a:srgbClr val="0000FF"/>
                                      </a:solidFill>
                                      <a:latin typeface="Cambria Math" panose="02040503050406030204" pitchFamily="18" charset="0"/>
                                    </a:rPr>
                                    <m:t>𝑛</m:t>
                                  </m:r>
                                </m:den>
                              </m:f>
                            </m:e>
                          </m:rad>
                        </m:den>
                      </m:f>
                    </m:oMath>
                  </m:oMathPara>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oMath>
                </a14:m>
                <a:r>
                  <a:rPr lang="en-US" sz="2400" dirty="0">
                    <a:latin typeface="Times New Roman" panose="02020603050405020304" pitchFamily="18" charset="0"/>
                    <a:cs typeface="Times New Roman" panose="02020603050405020304" pitchFamily="18" charset="0"/>
                  </a:rPr>
                  <a:t> is sample proportion.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is Hypothesis proportion and </a:t>
                </a:r>
                <a14:m>
                  <m:oMath xmlns:m="http://schemas.openxmlformats.org/officeDocument/2006/math">
                    <m:r>
                      <a:rPr lang="en-US" sz="2400" i="1" dirty="0" smtClean="0">
                        <a:latin typeface="Cambria Math" panose="02040503050406030204" pitchFamily="18" charset="0"/>
                      </a:rPr>
                      <m:t>𝑛</m:t>
                    </m:r>
                  </m:oMath>
                </a14:m>
                <a:r>
                  <a:rPr lang="en-US" sz="2400" dirty="0">
                    <a:latin typeface="Times New Roman" panose="02020603050405020304" pitchFamily="18" charset="0"/>
                    <a:cs typeface="Times New Roman" panose="02020603050405020304" pitchFamily="18" charset="0"/>
                  </a:rPr>
                  <a:t> is the sample size.</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3: </a:t>
                </a:r>
                <a:r>
                  <a:rPr lang="en-US" sz="2400" dirty="0">
                    <a:solidFill>
                      <a:srgbClr val="000000"/>
                    </a:solidFill>
                    <a:latin typeface="Times New Roman" panose="02020603050405020304" pitchFamily="18" charset="0"/>
                    <a:cs typeface="Times New Roman" panose="02020603050405020304" pitchFamily="18" charset="0"/>
                  </a:rPr>
                  <a:t>Find the critical value and Identify critical region</a:t>
                </a:r>
              </a:p>
              <a:p>
                <a:pPr lvl="5" algn="just"/>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solidFill>
                      <a:srgbClr val="0000FF"/>
                    </a:solidFill>
                    <a:latin typeface="Times New Roman" panose="02020603050405020304" pitchFamily="18" charset="0"/>
                    <a:cs typeface="Times New Roman" panose="02020603050405020304" pitchFamily="18" charset="0"/>
                  </a:rPr>
                  <a:t> if test is one sided.</a:t>
                </a:r>
              </a:p>
              <a:p>
                <a:pPr lvl="5" algn="just"/>
                <a:r>
                  <a:rPr lang="en-US" sz="2400" dirty="0">
                    <a:solidFill>
                      <a:srgbClr val="0000FF"/>
                    </a:solidFill>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f>
                          <m:fPr>
                            <m:type m:val="skw"/>
                            <m:ctrlPr>
                              <a:rPr lang="en-US" sz="2400" i="1" dirty="0">
                                <a:solidFill>
                                  <a:srgbClr val="0000FF"/>
                                </a:solidFill>
                                <a:latin typeface="Cambria Math" panose="02040503050406030204" pitchFamily="18" charset="0"/>
                                <a:cs typeface="Times New Roman" panose="02020603050405020304" pitchFamily="18" charset="0"/>
                              </a:rPr>
                            </m:ctrlPr>
                          </m:fPr>
                          <m:num>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rgbClr val="0000FF"/>
                                </a:solidFill>
                                <a:latin typeface="Cambria Math" panose="02040503050406030204" pitchFamily="18" charset="0"/>
                                <a:cs typeface="Times New Roman" panose="02020603050405020304" pitchFamily="18" charset="0"/>
                              </a:rPr>
                              <m:t>2</m:t>
                            </m:r>
                          </m:den>
                        </m:f>
                      </m:sub>
                    </m:s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FF"/>
                    </a:solidFill>
                    <a:latin typeface="Times New Roman" panose="02020603050405020304" pitchFamily="18" charset="0"/>
                    <a:cs typeface="Times New Roman" panose="02020603050405020304" pitchFamily="18" charset="0"/>
                  </a:rPr>
                  <a:t>if test is two sided.</a:t>
                </a:r>
              </a:p>
              <a:p>
                <a:pPr lvl="5" algn="just"/>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a:t>
                </a:r>
                <a:r>
                  <a:rPr lang="en-US" sz="2400" dirty="0">
                    <a:solidFill>
                      <a:srgbClr val="000000"/>
                    </a:solidFill>
                    <a:latin typeface="Times New Roman" panose="02020603050405020304" pitchFamily="18" charset="0"/>
                    <a:cs typeface="Times New Roman" panose="02020603050405020304" pitchFamily="18" charset="0"/>
                  </a:rPr>
                  <a:t>Make decision: Reject H</a:t>
                </a:r>
                <a:r>
                  <a:rPr lang="en-US" sz="1600" dirty="0">
                    <a:solidFill>
                      <a:srgbClr val="000000"/>
                    </a:solidFill>
                    <a:latin typeface="Times New Roman" panose="02020603050405020304" pitchFamily="18" charset="0"/>
                    <a:cs typeface="Times New Roman" panose="02020603050405020304" pitchFamily="18" charset="0"/>
                  </a:rPr>
                  <a:t>0</a:t>
                </a:r>
                <a:r>
                  <a:rPr lang="en-US" sz="2400" dirty="0">
                    <a:solidFill>
                      <a:srgbClr val="000000"/>
                    </a:solidFill>
                    <a:latin typeface="Times New Roman" panose="02020603050405020304" pitchFamily="18" charset="0"/>
                    <a:cs typeface="Times New Roman" panose="02020603050405020304" pitchFamily="18" charset="0"/>
                  </a:rPr>
                  <a:t> if test statistics value falls in the critical region (shaded area) do not reject otherwise.</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a:t>
                </a:r>
                <a:r>
                  <a:rPr lang="en-US" sz="2400" dirty="0">
                    <a:solidFill>
                      <a:srgbClr val="000000"/>
                    </a:solidFill>
                    <a:latin typeface="Times New Roman" panose="02020603050405020304" pitchFamily="18" charset="0"/>
                    <a:cs typeface="Times New Roman" panose="02020603050405020304" pitchFamily="18" charset="0"/>
                  </a:rPr>
                  <a:t>State the conclusion in nontechnical terms.</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727465"/>
              </a:xfrm>
              <a:prstGeom prst="rect">
                <a:avLst/>
              </a:prstGeom>
              <a:blipFill>
                <a:blip r:embed="rId2"/>
                <a:stretch>
                  <a:fillRect l="-1177" t="-851" r="-1177" b="-1489"/>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F67618F3-7057-42FB-82EF-7212C5C3EA84}"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100</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971979591"/>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279400" y="541867"/>
                <a:ext cx="8229600" cy="3886200"/>
              </a:xfrm>
            </p:spPr>
            <p:txBody>
              <a:bodyPr/>
              <a:lstStyle/>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Example : </a:t>
                </a:r>
                <a:r>
                  <a:rPr lang="en-US" sz="2400" dirty="0">
                    <a:latin typeface="Times New Roman" panose="02020603050405020304" pitchFamily="18" charset="0"/>
                    <a:cs typeface="Times New Roman" panose="02020603050405020304" pitchFamily="18" charset="0"/>
                  </a:rPr>
                  <a:t>A factory is producing 50,000 pairs of shoes daily. In order to test the claim that substandard shoes produced by the company is not 1 %. A sample of 500 shoes are examined and found that 1.9 % are substandard in the sample. Use 5 % level of significance to test the claim. (write all five steps)</a:t>
                </a:r>
              </a:p>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Solutions:</a:t>
                </a: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Step 1: Hypotheses</a:t>
                </a: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r>
                  <a:rPr lang="en-US" sz="2400" dirty="0">
                    <a:latin typeface="Times New Roman" panose="02020603050405020304" pitchFamily="18" charset="0"/>
                    <a:cs typeface="Times New Roman" panose="02020603050405020304" pitchFamily="18" charset="0"/>
                  </a:rPr>
                  <a:t> (two sided test)</a:t>
                </a:r>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lvl="1" indent="0">
                  <a:buNone/>
                </a:pPr>
                <a:r>
                  <a:rPr lang="en-US" sz="2400" dirty="0">
                    <a:solidFill>
                      <a:srgbClr val="FF0000"/>
                    </a:solidFill>
                    <a:latin typeface="Times New Roman" panose="02020603050405020304" pitchFamily="18" charset="0"/>
                    <a:cs typeface="Times New Roman" panose="02020603050405020304" pitchFamily="18" charset="0"/>
                  </a:rPr>
                  <a:t>Step 2: Test statistics value:</a:t>
                </a:r>
              </a:p>
              <a:p>
                <a:pPr marL="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𝑍</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m:t>
                                  </m:r>
                                </m:num>
                                <m:den>
                                  <m:r>
                                    <a:rPr lang="en-GB" sz="2400" i="1">
                                      <a:latin typeface="Cambria Math" panose="02040503050406030204" pitchFamily="18" charset="0"/>
                                    </a:rPr>
                                    <m:t>𝑛</m:t>
                                  </m:r>
                                </m:den>
                              </m:f>
                            </m:e>
                          </m:rad>
                        </m:den>
                      </m:f>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0.019</m:t>
                          </m:r>
                          <m:r>
                            <a:rPr lang="en-GB" sz="2400" i="1">
                              <a:latin typeface="Cambria Math" panose="02040503050406030204" pitchFamily="18" charset="0"/>
                            </a:rPr>
                            <m:t>−</m:t>
                          </m:r>
                          <m:r>
                            <a:rPr lang="en-US" sz="2400" i="1">
                              <a:latin typeface="Cambria Math" panose="02040503050406030204" pitchFamily="18" charset="0"/>
                            </a:rPr>
                            <m:t>0.01</m:t>
                          </m:r>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r>
                                    <a:rPr lang="en-US" sz="2400" i="1">
                                      <a:latin typeface="Cambria Math" panose="02040503050406030204" pitchFamily="18" charset="0"/>
                                    </a:rPr>
                                    <m:t>0.01</m:t>
                                  </m:r>
                                  <m:r>
                                    <a:rPr lang="en-US" sz="2400" i="1">
                                      <a:latin typeface="Cambria Math" panose="02040503050406030204" pitchFamily="18" charset="0"/>
                                      <a:ea typeface="Cambria Math" panose="02040503050406030204" pitchFamily="18" charset="0"/>
                                      <a:cs typeface="Times New Roman" panose="02020603050405020304" pitchFamily="18" charset="0"/>
                                    </a:rPr>
                                    <m:t> </m:t>
                                  </m:r>
                                  <m:r>
                                    <a:rPr lang="en-GB" sz="2400" i="1">
                                      <a:latin typeface="Cambria Math" panose="02040503050406030204" pitchFamily="18" charset="0"/>
                                    </a:rPr>
                                    <m:t>(1−</m:t>
                                  </m:r>
                                  <m:r>
                                    <a:rPr lang="en-US" sz="2400" i="1">
                                      <a:latin typeface="Cambria Math" panose="02040503050406030204" pitchFamily="18" charset="0"/>
                                    </a:rPr>
                                    <m:t>0.01</m:t>
                                  </m:r>
                                  <m:r>
                                    <a:rPr lang="en-GB" sz="2400" i="1">
                                      <a:latin typeface="Cambria Math" panose="02040503050406030204" pitchFamily="18" charset="0"/>
                                    </a:rPr>
                                    <m:t>)</m:t>
                                  </m:r>
                                </m:num>
                                <m:den>
                                  <m:r>
                                    <a:rPr lang="en-US" sz="2400" i="1">
                                      <a:latin typeface="Cambria Math" panose="02040503050406030204" pitchFamily="18" charset="0"/>
                                    </a:rPr>
                                    <m:t>500</m:t>
                                  </m:r>
                                </m:den>
                              </m:f>
                            </m:e>
                          </m:rad>
                        </m:den>
                      </m:f>
                      <m:r>
                        <a:rPr lang="en-US" sz="2400" i="1">
                          <a:latin typeface="Cambria Math" panose="02040503050406030204" pitchFamily="18" charset="0"/>
                        </a:rPr>
                        <m:t>=2.022 </m:t>
                      </m:r>
                    </m:oMath>
                  </m:oMathPara>
                </a14:m>
                <a:endParaRPr lang="en-US" sz="2400" dirty="0"/>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279400" y="541867"/>
                <a:ext cx="8229600" cy="3886200"/>
              </a:xfrm>
              <a:blipFill>
                <a:blip r:embed="rId2"/>
                <a:stretch>
                  <a:fillRect l="-1185" t="-1256" r="-1111" b="-45840"/>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257B9F38-4D95-4A8D-96B9-61C8BC6091DF}"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101</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21632480"/>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179" y="660913"/>
                <a:ext cx="8176307" cy="5252207"/>
              </a:xfrm>
              <a:prstGeom prst="rect">
                <a:avLst/>
              </a:prstGeom>
            </p:spPr>
            <p:txBody>
              <a:bodyPr wrap="square">
                <a:spAutoFit/>
              </a:bodyPr>
              <a:lstStyle/>
              <a:p>
                <a:endParaRPr lang="en-US" dirty="0"/>
              </a:p>
              <a:p>
                <a:r>
                  <a:rPr lang="en-US" sz="2400" dirty="0">
                    <a:solidFill>
                      <a:srgbClr val="FF0000"/>
                    </a:solidFill>
                    <a:latin typeface="Times New Roman" panose="02020603050405020304" pitchFamily="18" charset="0"/>
                    <a:cs typeface="Times New Roman" panose="02020603050405020304" pitchFamily="18" charset="0"/>
                  </a:rPr>
                  <a:t>Step 3: Critical value calculation and identify Critical region: </a:t>
                </a:r>
              </a:p>
              <a:p>
                <a:r>
                  <a:rPr lang="en-US" sz="2400" dirty="0">
                    <a:latin typeface="Times New Roman" panose="02020603050405020304" pitchFamily="18" charset="0"/>
                    <a:cs typeface="Times New Roman" panose="02020603050405020304" pitchFamily="18" charset="0"/>
                  </a:rPr>
                  <a:t>This is two sided test (look at the hypotheses to find one or two sided test) so that the critical value is </a:t>
                </a:r>
                <a14:m>
                  <m:oMath xmlns:m="http://schemas.openxmlformats.org/officeDocument/2006/math">
                    <m:sSub>
                      <m:sSubPr>
                        <m:ctrlPr>
                          <a:rPr lang="en-US" sz="2400" i="1" dirty="0" smtClean="0">
                            <a:solidFill>
                              <a:schemeClr val="tx1"/>
                            </a:solidFill>
                            <a:latin typeface="Cambria Math" panose="02040503050406030204" pitchFamily="18" charset="0"/>
                            <a:cs typeface="Times New Roman" panose="02020603050405020304" pitchFamily="18" charset="0"/>
                          </a:rPr>
                        </m:ctrlPr>
                      </m:sSubPr>
                      <m:e>
                        <m:r>
                          <a:rPr lang="en-US" sz="2400" i="1" dirty="0">
                            <a:solidFill>
                              <a:schemeClr val="tx1"/>
                            </a:solidFill>
                            <a:latin typeface="Cambria Math" panose="02040503050406030204" pitchFamily="18" charset="0"/>
                            <a:cs typeface="Times New Roman" panose="02020603050405020304" pitchFamily="18" charset="0"/>
                          </a:rPr>
                          <m:t>𝑍</m:t>
                        </m:r>
                      </m:e>
                      <m:sub>
                        <m:f>
                          <m:fPr>
                            <m:type m:val="skw"/>
                            <m:ctrlPr>
                              <a:rPr lang="en-US" sz="2400" i="1" dirty="0">
                                <a:solidFill>
                                  <a:schemeClr val="tx1"/>
                                </a:solidFill>
                                <a:latin typeface="Cambria Math" panose="02040503050406030204" pitchFamily="18" charset="0"/>
                                <a:cs typeface="Times New Roman" panose="02020603050405020304" pitchFamily="18" charset="0"/>
                              </a:rPr>
                            </m:ctrlPr>
                          </m:fPr>
                          <m:num>
                            <m:r>
                              <a:rPr lang="en-US"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chemeClr val="tx1"/>
                                </a:solidFill>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For </a:t>
                </a:r>
                <a14:m>
                  <m:oMath xmlns:m="http://schemas.openxmlformats.org/officeDocument/2006/math">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4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𝑍</m:t>
                        </m:r>
                      </m:e>
                      <m:sub>
                        <m:f>
                          <m:fPr>
                            <m:type m:val="skw"/>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 1.96 (when tail area under the Z-curve is 0.025, Z value is 1.96.)</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Reject or Do not reject H</a:t>
                </a:r>
                <a:r>
                  <a:rPr lang="en-US" dirty="0">
                    <a:solidFill>
                      <a:srgbClr val="FF0000"/>
                    </a:solidFill>
                    <a:latin typeface="Times New Roman" panose="02020603050405020304" pitchFamily="18" charset="0"/>
                    <a:cs typeface="Times New Roman" panose="02020603050405020304" pitchFamily="18" charset="0"/>
                  </a:rPr>
                  <a:t>0</a:t>
                </a:r>
                <a:r>
                  <a:rPr lang="en-US" sz="2400" dirty="0">
                    <a:solidFill>
                      <a:srgbClr val="FF0000"/>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Test value is 2.022 and critical value is 1.96(from Z table). In this example, test value falls in rejection region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(2.02 is greater than 1.96)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Write in nontechnical term: </a:t>
                </a:r>
                <a:r>
                  <a:rPr lang="en-US" sz="2400" dirty="0">
                    <a:latin typeface="Times New Roman" panose="02020603050405020304" pitchFamily="18" charset="0"/>
                    <a:cs typeface="Times New Roman" panose="02020603050405020304" pitchFamily="18" charset="0"/>
                  </a:rPr>
                  <a:t>Proportion of defective shoes is not 1 %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445179" y="660913"/>
                <a:ext cx="8176307" cy="5252207"/>
              </a:xfrm>
              <a:prstGeom prst="rect">
                <a:avLst/>
              </a:prstGeom>
              <a:blipFill>
                <a:blip r:embed="rId2"/>
                <a:stretch>
                  <a:fillRect l="-1119" r="-2013" b="-1740"/>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2A5EF7BC-0520-42C4-BF66-A5CCE8780827}"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102</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168039158"/>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541867"/>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Example 10: </a:t>
            </a:r>
          </a:p>
          <a:p>
            <a:pPr marL="0" indent="0" algn="just">
              <a:buNone/>
            </a:pPr>
            <a:r>
              <a:rPr lang="en-US" dirty="0">
                <a:latin typeface="Times New Roman" panose="02020603050405020304" pitchFamily="18" charset="0"/>
                <a:cs typeface="Times New Roman" panose="02020603050405020304" pitchFamily="18" charset="0"/>
              </a:rPr>
              <a:t>A factory is producing 50,000 pairs of shoes daily. There is a quality control practice for the company that 1% sub standard quality is acceptable. From a sample of 500 pairs, 1.45% were found to be sub standard quality. Test whether the percentage of sub standard quality in the company is higher than 1% or not. Use a 5% level of significance.</a:t>
            </a:r>
          </a:p>
        </p:txBody>
      </p:sp>
      <p:sp>
        <p:nvSpPr>
          <p:cNvPr id="2" name="Date Placeholder 1"/>
          <p:cNvSpPr>
            <a:spLocks noGrp="1"/>
          </p:cNvSpPr>
          <p:nvPr>
            <p:ph type="dt" sz="half" idx="12"/>
          </p:nvPr>
        </p:nvSpPr>
        <p:spPr/>
        <p:txBody>
          <a:bodyPr/>
          <a:lstStyle/>
          <a:p>
            <a:fld id="{6E5D80AE-14EF-462D-B1F7-ACB52A7FC26D}"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77708023"/>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 (will be updated later on)</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dirty="0">
                <a:latin typeface="Times New Roman" panose="02020603050405020304" pitchFamily="18" charset="0"/>
                <a:cs typeface="Times New Roman" panose="02020603050405020304" pitchFamily="18" charset="0"/>
              </a:rPr>
              <a:t>In your tutorial 5,</a:t>
            </a: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550863" indent="0">
              <a:buClrTx/>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2"/>
          </p:nvPr>
        </p:nvSpPr>
        <p:spPr/>
        <p:txBody>
          <a:bodyPr/>
          <a:lstStyle/>
          <a:p>
            <a:fld id="{8D979446-BD41-47BB-BEB4-E8CABAF54F92}" type="datetime5">
              <a:rPr lang="en-NZ" altLang="en-US" smtClean="0"/>
              <a:t>26-May-23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104</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690826072"/>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50333" y="3056467"/>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Testing Hypotheses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50333" y="3056467"/>
                <a:ext cx="8229600" cy="1371600"/>
              </a:xfrm>
              <a:blipFill rotWithShape="0">
                <a:blip r:embed="rId2"/>
                <a:stretch>
                  <a:fillRect t="-11556" b="-27556"/>
                </a:stretch>
              </a:blipFill>
            </p:spPr>
            <p:txBody>
              <a:bodyPr/>
              <a:lstStyle/>
              <a:p>
                <a:r>
                  <a:rPr lang="en-US">
                    <a:noFill/>
                  </a:rPr>
                  <a:t> </a:t>
                </a:r>
              </a:p>
            </p:txBody>
          </p:sp>
        </mc:Fallback>
      </mc:AlternateContent>
      <p:sp>
        <p:nvSpPr>
          <p:cNvPr id="3" name="Date Placeholder 2"/>
          <p:cNvSpPr>
            <a:spLocks noGrp="1"/>
          </p:cNvSpPr>
          <p:nvPr>
            <p:ph type="dt" sz="half" idx="12"/>
          </p:nvPr>
        </p:nvSpPr>
        <p:spPr/>
        <p:txBody>
          <a:bodyPr/>
          <a:lstStyle/>
          <a:p>
            <a:fld id="{8224FE84-B71F-429C-8C00-5B5492A798FE}"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54793785"/>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106</a:t>
            </a:fld>
            <a:endParaRPr lang="en-US" altLang="en-US"/>
          </a:p>
        </p:txBody>
      </p:sp>
      <p:sp>
        <p:nvSpPr>
          <p:cNvPr id="5" name="Date Placeholder 4"/>
          <p:cNvSpPr>
            <a:spLocks noGrp="1"/>
          </p:cNvSpPr>
          <p:nvPr>
            <p:ph type="dt" sz="half" idx="12"/>
          </p:nvPr>
        </p:nvSpPr>
        <p:spPr/>
        <p:txBody>
          <a:bodyPr/>
          <a:lstStyle/>
          <a:p>
            <a:fld id="{6F3E14D0-3359-443C-AF70-9DCFD3F3AF8C}" type="datetime5">
              <a:rPr lang="en-NZ" altLang="en-US" smtClean="0"/>
              <a:t>26-May-23</a:t>
            </a:fld>
            <a:endParaRPr lang="en-US" altLang="en-US"/>
          </a:p>
        </p:txBody>
      </p:sp>
      <mc:AlternateContent xmlns:mc="http://schemas.openxmlformats.org/markup-compatibility/2006">
        <mc:Choice xmlns:a14="http://schemas.microsoft.com/office/drawing/2010/main" Requires="a14">
          <p:sp>
            <p:nvSpPr>
              <p:cNvPr id="6"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sup>
                    </m:sSubSup>
                  </m:oMath>
                </a14:m>
                <a:r>
                  <a:rPr lang="en-US" sz="2400" dirty="0">
                    <a:latin typeface="Times New Roman" panose="02020603050405020304" pitchFamily="18" charset="0"/>
                    <a:cs typeface="Times New Roman" panose="02020603050405020304" pitchFamily="18" charset="0"/>
                  </a:rPr>
                  <a:t>(two sided test)</a:t>
                </a:r>
              </a:p>
              <a:p>
                <a:pPr marL="400050" lvl="1"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8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800" dirty="0">
                    <a:latin typeface="Times New Roman" panose="02020603050405020304" pitchFamily="18" charset="0"/>
                    <a:cs typeface="Times New Roman" panose="02020603050405020304" pitchFamily="18" charset="0"/>
                  </a:rPr>
                  <a:t> is the fixed target value of the population parameter variance.</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p:sp>
            <p:nvSpPr>
              <p:cNvPr id="6"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3846"/>
                </a:stretch>
              </a:blipFill>
            </p:spPr>
            <p:txBody>
              <a:bodyPr/>
              <a:lstStyle/>
              <a:p>
                <a:r>
                  <a:rPr lang="en-NZ">
                    <a:noFill/>
                  </a:rPr>
                  <a:t> </a:t>
                </a:r>
              </a:p>
            </p:txBody>
          </p:sp>
        </mc:Fallback>
      </mc:AlternateContent>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93607005"/>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0934" y="541867"/>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Statistical testing regarding the population standard deviation can be performed by just performing the tests for the population variance </a:t>
                </a:r>
                <a14:m>
                  <m:oMath xmlns:m="http://schemas.openxmlformats.org/officeDocument/2006/math">
                    <m:sSup>
                      <m:sSupPr>
                        <m:ctrlPr>
                          <a:rPr lang="en-US" sz="2600" i="1" smtClean="0">
                            <a:latin typeface="Cambria Math" panose="02040503050406030204" pitchFamily="18" charset="0"/>
                            <a:cs typeface="Times New Roman" panose="02020603050405020304" pitchFamily="18" charset="0"/>
                          </a:rPr>
                        </m:ctrlPr>
                      </m:sSup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b="0" i="1" smtClean="0">
                            <a:latin typeface="Cambria Math" panose="02040503050406030204" pitchFamily="18" charset="0"/>
                            <a:cs typeface="Times New Roman" panose="02020603050405020304" pitchFamily="18" charset="0"/>
                          </a:rPr>
                          <m:t>2</m:t>
                        </m:r>
                      </m:sup>
                    </m:sSup>
                  </m:oMath>
                </a14:m>
                <a:r>
                  <a:rPr lang="en-US" sz="2600" dirty="0">
                    <a:latin typeface="Times New Roman" panose="02020603050405020304" pitchFamily="18" charset="0"/>
                    <a:cs typeface="Times New Roman" panose="02020603050405020304" pitchFamily="18" charset="0"/>
                  </a:rPr>
                  <a:t>, because the hypotheses are equivalent as:</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0934" y="541867"/>
                <a:ext cx="8229600" cy="3886200"/>
              </a:xfrm>
              <a:blipFill>
                <a:blip r:embed="rId2"/>
                <a:stretch>
                  <a:fillRect l="-1333" t="-1413" r="-1333" b="-1695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883CF7-77A7-4845-BF5E-0416FBC30291}"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17800255"/>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363776"/>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p>
              <a:p>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a:solidFill>
                            <a:srgbClr val="3333FF"/>
                          </a:solidFill>
                          <a:latin typeface="Cambria Math" panose="02040503050406030204" pitchFamily="18" charset="0"/>
                          <a:cs typeface="Times New Roman" panose="02020603050405020304" pitchFamily="18" charset="0"/>
                        </a:rPr>
                        <m:t>𝑇</m:t>
                      </m:r>
                      <m:r>
                        <a:rPr lang="en-US" sz="2400" i="1">
                          <a:solidFill>
                            <a:srgbClr val="3333FF"/>
                          </a:solidFill>
                          <a:latin typeface="Cambria Math" panose="02040503050406030204" pitchFamily="18" charset="0"/>
                          <a:cs typeface="Times New Roman" panose="02020603050405020304" pitchFamily="18" charset="0"/>
                        </a:rPr>
                        <m:t>.</m:t>
                      </m:r>
                      <m:r>
                        <a:rPr lang="en-US" sz="2400" i="1">
                          <a:solidFill>
                            <a:srgbClr val="3333FF"/>
                          </a:solidFill>
                          <a:latin typeface="Cambria Math" panose="02040503050406030204" pitchFamily="18" charset="0"/>
                          <a:cs typeface="Times New Roman" panose="02020603050405020304" pitchFamily="18" charset="0"/>
                        </a:rPr>
                        <m:t>𝑆</m:t>
                      </m:r>
                      <m:r>
                        <a:rPr lang="en-US" sz="2400" b="0" i="1" smtClean="0">
                          <a:solidFill>
                            <a:srgbClr val="3333FF"/>
                          </a:solidFill>
                          <a:latin typeface="Cambria Math" panose="02040503050406030204" pitchFamily="18" charset="0"/>
                          <a:cs typeface="Times New Roman" panose="02020603050405020304" pitchFamily="18" charset="0"/>
                        </a:rPr>
                        <m:t>=</m:t>
                      </m:r>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000" i="1">
                              <a:solidFill>
                                <a:srgbClr val="3333FF"/>
                              </a:solidFill>
                              <a:latin typeface="Cambria Math" panose="02040503050406030204" pitchFamily="18" charset="0"/>
                              <a:cs typeface="Times New Roman" panose="02020603050405020304" pitchFamily="18" charset="0"/>
                            </a:rPr>
                            <m:t>2</m:t>
                          </m:r>
                        </m:sup>
                      </m:sSup>
                      <m:r>
                        <a:rPr lang="en-US" sz="2000" i="1">
                          <a:solidFill>
                            <a:srgbClr val="3333FF"/>
                          </a:solidFill>
                          <a:latin typeface="Cambria Math" panose="02040503050406030204" pitchFamily="18" charset="0"/>
                          <a:cs typeface="Times New Roman" panose="02020603050405020304" pitchFamily="18" charset="0"/>
                        </a:rPr>
                        <m:t>= </m:t>
                      </m:r>
                      <m:f>
                        <m:fPr>
                          <m:ctrlPr>
                            <a:rPr lang="en-US" sz="2000" i="1">
                              <a:solidFill>
                                <a:srgbClr val="3333FF"/>
                              </a:solidFill>
                              <a:latin typeface="Cambria Math" panose="02040503050406030204" pitchFamily="18" charset="0"/>
                              <a:cs typeface="Times New Roman" panose="02020603050405020304" pitchFamily="18" charset="0"/>
                            </a:rPr>
                          </m:ctrlPr>
                        </m:fPr>
                        <m:num>
                          <m:d>
                            <m:dPr>
                              <m:ctrlPr>
                                <a:rPr lang="en-US" sz="2000" i="1">
                                  <a:solidFill>
                                    <a:srgbClr val="3333FF"/>
                                  </a:solidFill>
                                  <a:latin typeface="Cambria Math" panose="02040503050406030204" pitchFamily="18" charset="0"/>
                                  <a:cs typeface="Times New Roman" panose="02020603050405020304" pitchFamily="18" charset="0"/>
                                </a:rPr>
                              </m:ctrlPr>
                            </m:dPr>
                            <m:e>
                              <m:r>
                                <a:rPr lang="en-US" sz="2000" i="1">
                                  <a:solidFill>
                                    <a:srgbClr val="3333FF"/>
                                  </a:solidFill>
                                  <a:latin typeface="Cambria Math" panose="02040503050406030204" pitchFamily="18" charset="0"/>
                                  <a:cs typeface="Times New Roman" panose="02020603050405020304" pitchFamily="18" charset="0"/>
                                </a:rPr>
                                <m:t>𝑛</m:t>
                              </m:r>
                              <m:r>
                                <a:rPr lang="en-US" sz="2000" i="1">
                                  <a:solidFill>
                                    <a:srgbClr val="3333FF"/>
                                  </a:solidFill>
                                  <a:latin typeface="Cambria Math" panose="02040503050406030204" pitchFamily="18" charset="0"/>
                                  <a:cs typeface="Times New Roman" panose="02020603050405020304" pitchFamily="18" charset="0"/>
                                </a:rPr>
                                <m:t>−1</m:t>
                              </m:r>
                            </m:e>
                          </m:d>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cs typeface="Times New Roman" panose="02020603050405020304" pitchFamily="18" charset="0"/>
                                </a:rPr>
                                <m:t>𝑠</m:t>
                              </m:r>
                            </m:e>
                            <m:sup>
                              <m:r>
                                <a:rPr lang="en-US" sz="2000" i="1">
                                  <a:solidFill>
                                    <a:srgbClr val="3333FF"/>
                                  </a:solidFill>
                                  <a:latin typeface="Cambria Math" panose="02040503050406030204" pitchFamily="18" charset="0"/>
                                  <a:cs typeface="Times New Roman" panose="02020603050405020304" pitchFamily="18" charset="0"/>
                                </a:rPr>
                                <m:t>2</m:t>
                              </m:r>
                            </m:sup>
                          </m:sSup>
                        </m:num>
                        <m:den>
                          <m:sSubSup>
                            <m:sSubSupPr>
                              <m:ctrlP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sz="2400" dirty="0">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US" sz="2400" i="1">
                            <a:solidFill>
                              <a:schemeClr val="tx1"/>
                            </a:solidFill>
                            <a:latin typeface="Cambria Math" panose="02040503050406030204" pitchFamily="18" charset="0"/>
                            <a:cs typeface="Times New Roman" panose="02020603050405020304" pitchFamily="18" charset="0"/>
                          </a:rPr>
                        </m:ctrlPr>
                      </m:sSupPr>
                      <m:e>
                        <m:r>
                          <a:rPr lang="en-US" sz="2400" i="1">
                            <a:solidFill>
                              <a:schemeClr val="tx1"/>
                            </a:solidFill>
                            <a:latin typeface="Cambria Math" panose="02040503050406030204" pitchFamily="18" charset="0"/>
                            <a:cs typeface="Times New Roman" panose="02020603050405020304" pitchFamily="18" charset="0"/>
                          </a:rPr>
                          <m:t>𝑠</m:t>
                        </m:r>
                      </m:e>
                      <m:sup>
                        <m:r>
                          <a:rPr lang="en-US" sz="2400" i="1">
                            <a:solidFill>
                              <a:schemeClr val="tx1"/>
                            </a:solidFill>
                            <a:latin typeface="Cambria Math" panose="02040503050406030204" pitchFamily="18" charset="0"/>
                            <a:cs typeface="Times New Roman" panose="02020603050405020304" pitchFamily="18" charset="0"/>
                          </a:rPr>
                          <m:t>2</m:t>
                        </m:r>
                      </m:sup>
                    </m:sSup>
                  </m:oMath>
                </a14:m>
                <a:r>
                  <a:rPr lang="en-US" sz="2400" dirty="0">
                    <a:solidFill>
                      <a:schemeClr val="tx1"/>
                    </a:solidFill>
                    <a:latin typeface="Times New Roman" panose="02020603050405020304" pitchFamily="18" charset="0"/>
                    <a:cs typeface="Times New Roman" panose="02020603050405020304" pitchFamily="18" charset="0"/>
                  </a:rPr>
                  <a:t> is sample variance.</a:t>
                </a:r>
                <a14:m>
                  <m:oMath xmlns:m="http://schemas.openxmlformats.org/officeDocument/2006/math">
                    <m:sSubSup>
                      <m:sSubSupPr>
                        <m:ctrl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solidFill>
                      <a:schemeClr val="tx1"/>
                    </a:solidFill>
                    <a:latin typeface="Times New Roman" panose="02020603050405020304" pitchFamily="18" charset="0"/>
                    <a:cs typeface="Times New Roman" panose="02020603050405020304" pitchFamily="18" charset="0"/>
                  </a:rPr>
                  <a:t> is Hypothesis variance and </a:t>
                </a:r>
                <a14:m>
                  <m:oMath xmlns:m="http://schemas.openxmlformats.org/officeDocument/2006/math">
                    <m:r>
                      <a:rPr lang="en-US" sz="2400" i="1" dirty="0" smtClean="0">
                        <a:solidFill>
                          <a:schemeClr val="tx1"/>
                        </a:solidFill>
                        <a:latin typeface="Cambria Math" panose="02040503050406030204" pitchFamily="18" charset="0"/>
                      </a:rPr>
                      <m:t>𝑛</m:t>
                    </m:r>
                  </m:oMath>
                </a14:m>
                <a:r>
                  <a:rPr lang="en-US" sz="2400" dirty="0">
                    <a:solidFill>
                      <a:schemeClr val="tx1"/>
                    </a:solidFill>
                    <a:latin typeface="Times New Roman" panose="02020603050405020304" pitchFamily="18" charset="0"/>
                    <a:cs typeface="Times New Roman" panose="02020603050405020304" pitchFamily="18" charset="0"/>
                  </a:rPr>
                  <a:t> is the sample size.</a:t>
                </a:r>
              </a:p>
              <a:p>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solidFill>
                      <a:srgbClr val="FF0000"/>
                    </a:solidFill>
                    <a:latin typeface="Times New Roman" panose="02020603050405020304" pitchFamily="18" charset="0"/>
                    <a:cs typeface="Times New Roman" panose="02020603050405020304" pitchFamily="18" charset="0"/>
                  </a:rPr>
                  <a:t>Step 3: </a:t>
                </a:r>
              </a:p>
              <a:p>
                <a:pPr algn="just"/>
                <a:r>
                  <a:rPr lang="en-US" sz="2400" dirty="0">
                    <a:latin typeface="Times New Roman" panose="02020603050405020304" pitchFamily="18" charset="0"/>
                    <a:cs typeface="Times New Roman" panose="02020603050405020304" pitchFamily="18" charset="0"/>
                  </a:rPr>
                  <a:t>Find the critical value and Identify critical region (If you use critical Value Method) </a:t>
                </a:r>
              </a:p>
              <a:p>
                <a:pPr algn="ctr"/>
                <a:r>
                  <a:rPr lang="en-US" sz="2400" dirty="0">
                    <a:latin typeface="Times New Roman" panose="02020603050405020304" pitchFamily="18" charset="0"/>
                    <a:cs typeface="Times New Roman" panose="02020603050405020304" pitchFamily="18" charset="0"/>
                  </a:rPr>
                  <a:t>or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Calculate the P-Value region (If you use P- Value Method)</a:t>
                </a:r>
              </a:p>
              <a:p>
                <a:pPr lvl="5" algn="just"/>
                <a:r>
                  <a:rPr lang="en-US" sz="24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363776"/>
              </a:xfrm>
              <a:prstGeom prst="rect">
                <a:avLst/>
              </a:prstGeom>
              <a:blipFill rotWithShape="0">
                <a:blip r:embed="rId3"/>
                <a:stretch>
                  <a:fillRect l="-1177" t="-909" r="-1104"/>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331C573F-E362-41C1-8B1B-DAFEA8D42501}"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108</a:t>
            </a:fld>
            <a:endParaRPr lang="en-US" altLang="en-US"/>
          </a:p>
        </p:txBody>
      </p:sp>
      <p:sp>
        <p:nvSpPr>
          <p:cNvPr id="2" name="Footer Placeholder 1"/>
          <p:cNvSpPr>
            <a:spLocks noGrp="1"/>
          </p:cNvSpPr>
          <p:nvPr>
            <p:ph type="ftr" sz="quarter" idx="10"/>
          </p:nvPr>
        </p:nvSpPr>
        <p:spPr/>
        <p:txBody>
          <a:bodyPr/>
          <a:lstStyle/>
          <a:p>
            <a:r>
              <a:rPr lang="en-US" altLang="en-US"/>
              <a:t>MC3020-2023</a:t>
            </a:r>
            <a:endParaRPr lang="en-US" altLang="en-US" dirty="0"/>
          </a:p>
        </p:txBody>
      </p:sp>
    </p:spTree>
    <p:extLst>
      <p:ext uri="{BB962C8B-B14F-4D97-AF65-F5344CB8AC3E}">
        <p14:creationId xmlns:p14="http://schemas.microsoft.com/office/powerpoint/2010/main" val="670114232"/>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9400" y="533400"/>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The critical value(s) and p-value can be found as follows(assuming the significance level is </a:t>
                </a:r>
                <a14:m>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smtClean="0">
                            <a:solidFill>
                              <a:srgbClr val="3333FF"/>
                            </a:solidFill>
                            <a:latin typeface="Cambria Math" panose="02040503050406030204" pitchFamily="18" charset="0"/>
                            <a:cs typeface="Times New Roman" panose="02020603050405020304" pitchFamily="18" charset="0"/>
                          </a:rPr>
                        </m:ctrlPr>
                      </m:sSub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b="0" i="1" smtClean="0">
                            <a:solidFill>
                              <a:srgbClr val="3333FF"/>
                            </a:solidFill>
                            <a:latin typeface="Cambria Math" panose="02040503050406030204" pitchFamily="18" charset="0"/>
                            <a:cs typeface="Times New Roman" panose="02020603050405020304" pitchFamily="18" charset="0"/>
                          </a:rPr>
                          <m:t>1−</m:t>
                        </m:r>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b="0" i="1" smtClean="0">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b="0" i="0" smtClean="0">
                          <a:solidFill>
                            <a:srgbClr val="3333FF"/>
                          </a:solidFill>
                          <a:latin typeface="Cambria Math" panose="02040503050406030204" pitchFamily="18" charset="0"/>
                          <a:cs typeface="Times New Roman" panose="02020603050405020304" pitchFamily="18" charset="0"/>
                        </a:rPr>
                        <m:t>P</m:t>
                      </m:r>
                      <m:r>
                        <a:rPr lang="en-US" sz="2600" b="0" i="0" smtClean="0">
                          <a:solidFill>
                            <a:srgbClr val="3333FF"/>
                          </a:solidFill>
                          <a:latin typeface="Cambria Math" panose="02040503050406030204" pitchFamily="18" charset="0"/>
                          <a:cs typeface="Times New Roman" panose="02020603050405020304" pitchFamily="18" charset="0"/>
                        </a:rPr>
                        <m:t>(</m:t>
                      </m:r>
                      <m:sSup>
                        <m:sSupPr>
                          <m:ctrlPr>
                            <a:rPr lang="en-US" sz="2600" i="1" smtClean="0">
                              <a:solidFill>
                                <a:srgbClr val="3333FF"/>
                              </a:solidFill>
                              <a:latin typeface="Cambria Math" panose="02040503050406030204" pitchFamily="18" charset="0"/>
                              <a:cs typeface="Times New Roman" panose="02020603050405020304" pitchFamily="18" charset="0"/>
                            </a:rPr>
                          </m:ctrlPr>
                        </m:s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b="0" i="1" smtClean="0">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b="0" i="1" smtClean="0">
                          <a:solidFill>
                            <a:srgbClr val="3333FF"/>
                          </a:solidFill>
                          <a:latin typeface="Cambria Math" panose="02040503050406030204" pitchFamily="18" charset="0"/>
                          <a:cs typeface="Times New Roman" panose="02020603050405020304" pitchFamily="18" charset="0"/>
                        </a:rPr>
                        <m:t>𝑇</m:t>
                      </m:r>
                      <m:r>
                        <a:rPr lang="en-US" sz="2600" b="0" i="1" smtClean="0">
                          <a:solidFill>
                            <a:srgbClr val="3333FF"/>
                          </a:solidFill>
                          <a:latin typeface="Cambria Math" panose="02040503050406030204" pitchFamily="18" charset="0"/>
                          <a:cs typeface="Times New Roman" panose="02020603050405020304" pitchFamily="18" charset="0"/>
                        </a:rPr>
                        <m:t>.</m:t>
                      </m:r>
                      <m:r>
                        <a:rPr lang="en-US" sz="2600" b="0" i="1" smtClean="0">
                          <a:solidFill>
                            <a:srgbClr val="3333FF"/>
                          </a:solidFill>
                          <a:latin typeface="Cambria Math" panose="02040503050406030204" pitchFamily="18" charset="0"/>
                          <a:cs typeface="Times New Roman" panose="02020603050405020304" pitchFamily="18" charset="0"/>
                        </a:rPr>
                        <m:t>𝑆</m:t>
                      </m:r>
                      <m:r>
                        <a:rPr lang="en-US" sz="2600" b="0" i="1" smtClean="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a:solidFill>
                            <a:srgbClr val="3333FF"/>
                          </a:solidFill>
                          <a:latin typeface="Cambria Math" panose="02040503050406030204" pitchFamily="18" charset="0"/>
                          <a:cs typeface="Times New Roman" panose="02020603050405020304" pitchFamily="18" charset="0"/>
                        </a:rPr>
                        <m:t>P</m:t>
                      </m:r>
                      <m:r>
                        <a:rPr lang="en-US" sz="2600">
                          <a:solidFill>
                            <a:srgbClr val="3333FF"/>
                          </a:solidFill>
                          <a:latin typeface="Cambria Math" panose="02040503050406030204" pitchFamily="18" charset="0"/>
                          <a:cs typeface="Times New Roman" panose="02020603050405020304" pitchFamily="18" charset="0"/>
                        </a:rPr>
                        <m:t>(</m:t>
                      </m:r>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r>
                        <a:rPr lang="en-US" sz="2600" i="1">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1−</m:t>
                                </m:r>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solidFill>
                      <a:srgbClr val="3333FF"/>
                    </a:solidFill>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m:t>
                    </m:r>
                    <m:r>
                      <a:rPr lang="en-US" sz="2600" b="0" i="0" dirty="0" smtClean="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r>
                      <a:rPr lang="en-US" sz="2600" b="0" i="1" smtClean="0">
                        <a:solidFill>
                          <a:srgbClr val="3333FF"/>
                        </a:solidFill>
                        <a:latin typeface="Cambria Math" panose="02040503050406030204" pitchFamily="18" charset="0"/>
                        <a:cs typeface="Times New Roman" panose="02020603050405020304" pitchFamily="18" charset="0"/>
                      </a:rPr>
                      <m:t> </m:t>
                    </m:r>
                  </m:oMath>
                </a14:m>
                <a:r>
                  <a:rPr lang="en-US" sz="2600" dirty="0">
                    <a:solidFill>
                      <a:srgbClr val="3333FF"/>
                    </a:solidFill>
                    <a:latin typeface="Times New Roman" panose="02020603050405020304" pitchFamily="18" charset="0"/>
                    <a:cs typeface="Times New Roman" panose="02020603050405020304" pitchFamily="18" charset="0"/>
                  </a:rPr>
                  <a:t>or </a:t>
                </a:r>
                <a14:m>
                  <m:oMath xmlns:m="http://schemas.openxmlformats.org/officeDocument/2006/math">
                    <m:r>
                      <a:rPr lang="en-US" sz="2600" dirty="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 (make sure the p-value is smaller than 1)</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9400" y="533400"/>
                <a:ext cx="8229600" cy="3886200"/>
              </a:xfrm>
              <a:blipFill>
                <a:blip r:embed="rId2"/>
                <a:stretch>
                  <a:fillRect l="-1333" t="-1570" r="-1333" b="-4976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B9EEB286-2F46-4A71-B306-934F539B60BB}"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2591841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1817688"/>
            <a:ext cx="55911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450811" y="266237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20578" y="5727518"/>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08" y="0"/>
            <a:ext cx="1529391" cy="15293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494838" y="1057275"/>
            <a:ext cx="5572125" cy="4972050"/>
            <a:chOff x="9494838" y="1057275"/>
            <a:chExt cx="5572125" cy="4972050"/>
          </a:xfrm>
        </p:grpSpPr>
        <p:grpSp>
          <p:nvGrpSpPr>
            <p:cNvPr id="7" name="Group 6"/>
            <p:cNvGrpSpPr/>
            <p:nvPr/>
          </p:nvGrpSpPr>
          <p:grpSpPr>
            <a:xfrm>
              <a:off x="9494838" y="1057275"/>
              <a:ext cx="5572125" cy="4972050"/>
              <a:chOff x="9494838" y="1057275"/>
              <a:chExt cx="5572125" cy="4972050"/>
            </a:xfrm>
          </p:grpSpPr>
          <p:grpSp>
            <p:nvGrpSpPr>
              <p:cNvPr id="5" name="Group 4"/>
              <p:cNvGrpSpPr/>
              <p:nvPr/>
            </p:nvGrpSpPr>
            <p:grpSpPr>
              <a:xfrm>
                <a:off x="9494838" y="1057275"/>
                <a:ext cx="5572125" cy="4972050"/>
                <a:chOff x="9494838" y="1057275"/>
                <a:chExt cx="5572125" cy="4972050"/>
              </a:xfrm>
            </p:grpSpPr>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838" y="1057275"/>
                  <a:ext cx="55721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11684000" y="192405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512550" y="2019300"/>
                <a:ext cx="362600" cy="461665"/>
              </a:xfrm>
              <a:prstGeom prst="rect">
                <a:avLst/>
              </a:prstGeom>
              <a:noFill/>
            </p:spPr>
            <p:txBody>
              <a:bodyPr wrap="none" rtlCol="0">
                <a:spAutoFit/>
              </a:bodyPr>
              <a:lstStyle/>
              <a:p>
                <a:r>
                  <a:rPr lang="en-NZ" sz="2400" b="1" dirty="0">
                    <a:solidFill>
                      <a:srgbClr val="FF0000"/>
                    </a:solidFill>
                    <a:latin typeface="Times New Roman" panose="02020603050405020304" pitchFamily="18" charset="0"/>
                    <a:cs typeface="Times New Roman" panose="02020603050405020304" pitchFamily="18" charset="0"/>
                  </a:rPr>
                  <a:t>µ</a:t>
                </a:r>
                <a:endParaRPr lang="en-GB" sz="2400" b="1" dirty="0">
                  <a:solidFill>
                    <a:srgbClr val="FF0000"/>
                  </a:solidFill>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11506200" y="3695700"/>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314357" y="3860284"/>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b="1" i="1" smtClean="0">
                                <a:solidFill>
                                  <a:srgbClr val="2205FB"/>
                                </a:solidFill>
                                <a:latin typeface="Cambria Math" panose="02040503050406030204" pitchFamily="18" charset="0"/>
                              </a:rPr>
                            </m:ctrlPr>
                          </m:accPr>
                          <m:e>
                            <m:r>
                              <a:rPr lang="en-NZ" b="1" i="1" smtClean="0">
                                <a:solidFill>
                                  <a:srgbClr val="2205FB"/>
                                </a:solidFill>
                                <a:latin typeface="Cambria Math"/>
                              </a:rPr>
                              <m:t>𝒙</m:t>
                            </m:r>
                          </m:e>
                        </m:acc>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14357" y="3860284"/>
                  <a:ext cx="381835" cy="369332"/>
                </a:xfrm>
                <a:prstGeom prst="rect">
                  <a:avLst/>
                </a:prstGeom>
                <a:blipFill rotWithShape="1">
                  <a:blip r:embed="rId6"/>
                  <a:stretch>
                    <a:fillRect/>
                  </a:stretch>
                </a:blipFill>
              </p:spPr>
              <p:txBody>
                <a:bodyPr/>
                <a:lstStyle/>
                <a:p>
                  <a:r>
                    <a:rPr lang="en-GB">
                      <a:noFill/>
                    </a:rPr>
                    <a:t> </a:t>
                  </a:r>
                </a:p>
              </p:txBody>
            </p:sp>
          </mc:Fallback>
        </mc:AlternateContent>
        <p:cxnSp>
          <p:nvCxnSpPr>
            <p:cNvPr id="16" name="Straight Connector 15"/>
            <p:cNvCxnSpPr/>
            <p:nvPr/>
          </p:nvCxnSpPr>
          <p:spPr>
            <a:xfrm>
              <a:off x="11749088" y="5457825"/>
              <a:ext cx="0" cy="157163"/>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1512550" y="5527270"/>
                  <a:ext cx="488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9900CC"/>
                                </a:solidFill>
                                <a:latin typeface="Cambria Math" panose="02040503050406030204" pitchFamily="18" charset="0"/>
                              </a:rPr>
                            </m:ctrlPr>
                          </m:sSubPr>
                          <m:e>
                            <m:r>
                              <a:rPr lang="en-GB" i="1" smtClean="0">
                                <a:solidFill>
                                  <a:srgbClr val="9900CC"/>
                                </a:solidFill>
                                <a:latin typeface="Cambria Math"/>
                                <a:ea typeface="Cambria Math"/>
                              </a:rPr>
                              <m:t>𝜇</m:t>
                            </m:r>
                          </m:e>
                          <m:sub>
                            <m:acc>
                              <m:accPr>
                                <m:chr m:val="̅"/>
                                <m:ctrlPr>
                                  <a:rPr lang="en-GB" i="1" smtClean="0">
                                    <a:solidFill>
                                      <a:srgbClr val="9900CC"/>
                                    </a:solidFill>
                                    <a:latin typeface="Cambria Math" panose="02040503050406030204" pitchFamily="18" charset="0"/>
                                  </a:rPr>
                                </m:ctrlPr>
                              </m:accPr>
                              <m:e>
                                <m:r>
                                  <a:rPr lang="en-NZ" b="0" i="1" smtClean="0">
                                    <a:solidFill>
                                      <a:srgbClr val="9900CC"/>
                                    </a:solidFill>
                                    <a:latin typeface="Cambria Math"/>
                                  </a:rPr>
                                  <m:t>𝑥</m:t>
                                </m:r>
                              </m:e>
                            </m:acc>
                          </m:sub>
                        </m:sSub>
                      </m:oMath>
                    </m:oMathPara>
                  </a14:m>
                  <a:endParaRPr lang="en-GB" dirty="0">
                    <a:solidFill>
                      <a:srgbClr val="9900C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512550" y="5527270"/>
                  <a:ext cx="488852" cy="369332"/>
                </a:xfrm>
                <a:prstGeom prst="rect">
                  <a:avLst/>
                </a:prstGeom>
                <a:blipFill rotWithShape="1">
                  <a:blip r:embed="rId7"/>
                  <a:stretch>
                    <a:fillRect r="-28750" b="-6667"/>
                  </a:stretch>
                </a:blipFill>
              </p:spPr>
              <p:txBody>
                <a:bodyPr/>
                <a:lstStyle/>
                <a:p>
                  <a:r>
                    <a:rPr lang="en-GB">
                      <a:noFill/>
                    </a:rPr>
                    <a:t> </a:t>
                  </a:r>
                </a:p>
              </p:txBody>
            </p:sp>
          </mc:Fallback>
        </mc:AlternateContent>
      </p:grpSp>
      <p:sp>
        <p:nvSpPr>
          <p:cNvPr id="15" name="Footer Placeholder 14">
            <a:extLst>
              <a:ext uri="{FF2B5EF4-FFF2-40B4-BE49-F238E27FC236}">
                <a16:creationId xmlns:a16="http://schemas.microsoft.com/office/drawing/2014/main" id="{8281DB27-77C4-4068-98FB-9B654E9CCFE5}"/>
              </a:ext>
            </a:extLst>
          </p:cNvPr>
          <p:cNvSpPr>
            <a:spLocks noGrp="1"/>
          </p:cNvSpPr>
          <p:nvPr>
            <p:ph type="ftr" sz="quarter" idx="10"/>
          </p:nvPr>
        </p:nvSpPr>
        <p:spPr/>
        <p:txBody>
          <a:bodyPr/>
          <a:lstStyle/>
          <a:p>
            <a:r>
              <a:rPr lang="en-US" altLang="en-US"/>
              <a:t>MC3020-2023</a:t>
            </a:r>
          </a:p>
        </p:txBody>
      </p:sp>
      <p:sp>
        <p:nvSpPr>
          <p:cNvPr id="19" name="Date Placeholder 18">
            <a:extLst>
              <a:ext uri="{FF2B5EF4-FFF2-40B4-BE49-F238E27FC236}">
                <a16:creationId xmlns:a16="http://schemas.microsoft.com/office/drawing/2014/main" id="{51993C8F-95E8-42DC-8963-D39598E8A59B}"/>
              </a:ext>
            </a:extLst>
          </p:cNvPr>
          <p:cNvSpPr>
            <a:spLocks noGrp="1"/>
          </p:cNvSpPr>
          <p:nvPr>
            <p:ph type="dt" sz="half" idx="12"/>
          </p:nvPr>
        </p:nvSpPr>
        <p:spPr/>
        <p:txBody>
          <a:bodyPr/>
          <a:lstStyle/>
          <a:p>
            <a:fld id="{B347A393-B25E-43ED-92FA-3BB456AB75D6}" type="datetime5">
              <a:rPr lang="en-NZ" altLang="en-US" smtClean="0"/>
              <a:t>26-May-23</a:t>
            </a:fld>
            <a:endParaRPr lang="en-US" altLang="en-US"/>
          </a:p>
        </p:txBody>
      </p:sp>
      <p:sp>
        <p:nvSpPr>
          <p:cNvPr id="20" name="Slide Number Placeholder 19">
            <a:extLst>
              <a:ext uri="{FF2B5EF4-FFF2-40B4-BE49-F238E27FC236}">
                <a16:creationId xmlns:a16="http://schemas.microsoft.com/office/drawing/2014/main" id="{A2EDED6A-6673-4225-A35A-BEC1AD25F48E}"/>
              </a:ext>
            </a:extLst>
          </p:cNvPr>
          <p:cNvSpPr>
            <a:spLocks noGrp="1"/>
          </p:cNvSpPr>
          <p:nvPr>
            <p:ph type="sldNum" sz="quarter" idx="11"/>
          </p:nvPr>
        </p:nvSpPr>
        <p:spPr/>
        <p:txBody>
          <a:bodyPr/>
          <a:lstStyle/>
          <a:p>
            <a:fld id="{E6D38F6D-B68C-43EA-8D93-D9BC679B8240}" type="slidenum">
              <a:rPr lang="en-US" altLang="en-US" smtClean="0"/>
              <a:pPr/>
              <a:t>11</a:t>
            </a:fld>
            <a:endParaRPr lang="en-US" altLang="en-US"/>
          </a:p>
        </p:txBody>
      </p:sp>
    </p:spTree>
    <p:extLst>
      <p:ext uri="{BB962C8B-B14F-4D97-AF65-F5344CB8AC3E}">
        <p14:creationId xmlns:p14="http://schemas.microsoft.com/office/powerpoint/2010/main" val="2838882929"/>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110</a:t>
            </a:fld>
            <a:endParaRPr lang="en-US" altLang="en-US"/>
          </a:p>
        </p:txBody>
      </p:sp>
      <p:sp>
        <p:nvSpPr>
          <p:cNvPr id="5" name="Date Placeholder 4"/>
          <p:cNvSpPr>
            <a:spLocks noGrp="1"/>
          </p:cNvSpPr>
          <p:nvPr>
            <p:ph type="dt" sz="half" idx="12"/>
          </p:nvPr>
        </p:nvSpPr>
        <p:spPr/>
        <p:txBody>
          <a:bodyPr/>
          <a:lstStyle/>
          <a:p>
            <a:fld id="{244E8086-8365-434A-A974-BBB27AAD0857}" type="datetime5">
              <a:rPr lang="en-NZ" altLang="en-US" smtClean="0"/>
              <a:t>26-May-23</a:t>
            </a:fld>
            <a:endParaRPr lang="en-US" altLang="en-US"/>
          </a:p>
        </p:txBody>
      </p:sp>
      <p:sp>
        <p:nvSpPr>
          <p:cNvPr id="2" name="Rectangle 1"/>
          <p:cNvSpPr/>
          <p:nvPr/>
        </p:nvSpPr>
        <p:spPr>
          <a:xfrm>
            <a:off x="457199" y="1087104"/>
            <a:ext cx="7933267" cy="2246769"/>
          </a:xfrm>
          <a:prstGeom prst="rect">
            <a:avLst/>
          </a:prstGeom>
        </p:spPr>
        <p:txBody>
          <a:bodyPr wrap="square">
            <a:sp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Step 4: </a:t>
            </a:r>
            <a:r>
              <a:rPr lang="en-US" sz="2800" dirty="0">
                <a:latin typeface="Times New Roman" panose="02020603050405020304" pitchFamily="18" charset="0"/>
                <a:cs typeface="Times New Roman" panose="02020603050405020304" pitchFamily="18" charset="0"/>
              </a:rPr>
              <a:t>Make decision: Reject H</a:t>
            </a:r>
            <a:r>
              <a:rPr lang="en-US"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if test statistics value falls in the critical region (shaded area) do not reject otherwise.</a:t>
            </a:r>
          </a:p>
          <a:p>
            <a:pPr algn="just"/>
            <a:endParaRPr lang="en-US" sz="2800" dirty="0">
              <a:solidFill>
                <a:srgbClr val="FF0000"/>
              </a:solidFill>
              <a:latin typeface="Times New Roman" panose="02020603050405020304" pitchFamily="18" charset="0"/>
              <a:cs typeface="Times New Roman" panose="02020603050405020304" pitchFamily="18" charset="0"/>
            </a:endParaRPr>
          </a:p>
          <a:p>
            <a:pPr algn="just"/>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latin typeface="Times New Roman" panose="02020603050405020304" pitchFamily="18" charset="0"/>
                <a:cs typeface="Times New Roman" panose="02020603050405020304" pitchFamily="18" charset="0"/>
              </a:rPr>
              <a:t>State the conclusion in nontechnical terms.</a:t>
            </a:r>
          </a:p>
        </p:txBody>
      </p:sp>
      <p:sp>
        <p:nvSpPr>
          <p:cNvPr id="3" name="Footer Placeholder 2"/>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72868608"/>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933" y="558800"/>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Example 11: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To contain the variability at a low number, the company maintains a target that the standard deviation of the nitrate contents should not be more than 1 kg. Test whether the standard deviation of nitrate contents is significantly higher than 1 kg. Assume that the population from which the sample is selected is normal. Use 5% level of significance.</a:t>
            </a:r>
          </a:p>
        </p:txBody>
      </p:sp>
      <p:sp>
        <p:nvSpPr>
          <p:cNvPr id="2" name="Date Placeholder 1"/>
          <p:cNvSpPr>
            <a:spLocks noGrp="1"/>
          </p:cNvSpPr>
          <p:nvPr>
            <p:ph type="dt" sz="half" idx="12"/>
          </p:nvPr>
        </p:nvSpPr>
        <p:spPr/>
        <p:txBody>
          <a:bodyPr/>
          <a:lstStyle/>
          <a:p>
            <a:fld id="{17870262-7D42-4992-9009-E3F772C86AD6}"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111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603321650"/>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 (will be updated later on)</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dirty="0">
                <a:latin typeface="Times New Roman" panose="02020603050405020304" pitchFamily="18" charset="0"/>
                <a:cs typeface="Times New Roman" panose="02020603050405020304" pitchFamily="18" charset="0"/>
              </a:rPr>
              <a:t>In your tutorial 5,</a:t>
            </a: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550863" indent="0">
              <a:buClrTx/>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2"/>
          </p:nvPr>
        </p:nvSpPr>
        <p:spPr/>
        <p:txBody>
          <a:bodyPr/>
          <a:lstStyle/>
          <a:p>
            <a:fld id="{8D979446-BD41-47BB-BEB4-E8CABAF54F92}" type="datetime5">
              <a:rPr lang="en-NZ" altLang="en-US" smtClean="0"/>
              <a:t>26-May-23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112</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764444508"/>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FE52E4-67BE-422B-A965-A2806A2FDDF7}" type="datetime5">
              <a:rPr lang="en-NZ" altLang="en-US" sz="1400" smtClean="0">
                <a:solidFill>
                  <a:srgbClr val="FFFFFF"/>
                </a:solidFill>
              </a:rPr>
              <a:t>26-May-23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113</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MC3020-2023</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 </a:t>
            </a:r>
            <a:r>
              <a:rPr lang="en-US" sz="2800" b="0" i="0" u="none" strike="noStrike" baseline="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75" y="3352800"/>
            <a:ext cx="2394452" cy="2394452"/>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831919"/>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means. </a:t>
            </a:r>
          </a:p>
        </p:txBody>
      </p:sp>
      <p:sp>
        <p:nvSpPr>
          <p:cNvPr id="21" name="Rectangle 20"/>
          <p:cNvSpPr/>
          <p:nvPr/>
        </p:nvSpPr>
        <p:spPr>
          <a:xfrm>
            <a:off x="29029" y="4489531"/>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Is the mean of the Sampling Distribution the same as the mean of the population?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56AF4BDD-929B-4EF4-807E-7FC835D76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47C5D46-8020-403C-969E-ED56EB3980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9FF643C-9A8F-4297-B89B-ED087972AFFB}"/>
              </a:ext>
            </a:extLst>
          </p:cNvPr>
          <p:cNvSpPr>
            <a:spLocks noGrp="1"/>
          </p:cNvSpPr>
          <p:nvPr>
            <p:ph type="dt" sz="half" idx="12"/>
          </p:nvPr>
        </p:nvSpPr>
        <p:spPr/>
        <p:txBody>
          <a:bodyPr/>
          <a:lstStyle/>
          <a:p>
            <a:fld id="{72A107B3-4B4C-4C4C-B9A9-9C36F93B5C5F}"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C3AC89D0-8C71-4AE2-9255-74A870462377}"/>
              </a:ext>
            </a:extLst>
          </p:cNvPr>
          <p:cNvSpPr>
            <a:spLocks noGrp="1"/>
          </p:cNvSpPr>
          <p:nvPr>
            <p:ph type="sldNum" sz="quarter" idx="11"/>
          </p:nvPr>
        </p:nvSpPr>
        <p:spPr/>
        <p:txBody>
          <a:bodyPr/>
          <a:lstStyle/>
          <a:p>
            <a:fld id="{E6D38F6D-B68C-43EA-8D93-D9BC679B8240}" type="slidenum">
              <a:rPr lang="en-US" altLang="en-US" smtClean="0"/>
              <a:pPr/>
              <a:t>12</a:t>
            </a:fld>
            <a:endParaRPr lang="en-US" altLang="en-US"/>
          </a:p>
        </p:txBody>
      </p:sp>
    </p:spTree>
    <p:extLst>
      <p:ext uri="{BB962C8B-B14F-4D97-AF65-F5344CB8AC3E}">
        <p14:creationId xmlns:p14="http://schemas.microsoft.com/office/powerpoint/2010/main" val="23644933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13910" y="1551390"/>
            <a:ext cx="4343400" cy="4974420"/>
            <a:chOff x="9643110" y="900172"/>
            <a:chExt cx="4343400" cy="4974420"/>
          </a:xfrm>
        </p:grpSpPr>
        <p:pic>
          <p:nvPicPr>
            <p:cNvPr id="102523"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t="61393"/>
            <a:stretch/>
          </p:blipFill>
          <p:spPr bwMode="auto">
            <a:xfrm>
              <a:off x="9643110" y="3587338"/>
              <a:ext cx="4343400" cy="228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Connector 27"/>
            <p:cNvCxnSpPr/>
            <p:nvPr/>
          </p:nvCxnSpPr>
          <p:spPr>
            <a:xfrm>
              <a:off x="11272932" y="5280758"/>
              <a:ext cx="0" cy="229455"/>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0935252" y="5350203"/>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35252" y="5350203"/>
                  <a:ext cx="658642" cy="523220"/>
                </a:xfrm>
                <a:prstGeom prst="rect">
                  <a:avLst/>
                </a:prstGeom>
                <a:blipFill rotWithShape="1">
                  <a:blip r:embed="rId5"/>
                  <a:stretch>
                    <a:fillRect/>
                  </a:stretch>
                </a:blipFill>
              </p:spPr>
              <p:txBody>
                <a:bodyPr/>
                <a:lstStyle/>
                <a:p>
                  <a:r>
                    <a:rPr lang="en-GB">
                      <a:noFill/>
                    </a:rPr>
                    <a:t> </a:t>
                  </a:r>
                </a:p>
              </p:txBody>
            </p:sp>
          </mc:Fallback>
        </mc:AlternateContent>
        <p:grpSp>
          <p:nvGrpSpPr>
            <p:cNvPr id="4" name="Group 3"/>
            <p:cNvGrpSpPr/>
            <p:nvPr/>
          </p:nvGrpSpPr>
          <p:grpSpPr>
            <a:xfrm>
              <a:off x="9643110" y="900172"/>
              <a:ext cx="4343400" cy="2809875"/>
              <a:chOff x="5105400" y="835108"/>
              <a:chExt cx="4343400" cy="2809875"/>
            </a:xfrm>
          </p:grpSpPr>
          <p:pic>
            <p:nvPicPr>
              <p:cNvPr id="30"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b="52572"/>
              <a:stretch/>
            </p:blipFill>
            <p:spPr bwMode="auto">
              <a:xfrm>
                <a:off x="5105400" y="835108"/>
                <a:ext cx="43434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a:xfrm>
                <a:off x="6724015" y="2869225"/>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136" y="2964475"/>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grpSp>
      </p:grpSp>
      <p:sp>
        <p:nvSpPr>
          <p:cNvPr id="4104" name="Text Box 3"/>
          <p:cNvSpPr txBox="1">
            <a:spLocks noChangeArrowheads="1"/>
          </p:cNvSpPr>
          <p:nvPr/>
        </p:nvSpPr>
        <p:spPr bwMode="auto">
          <a:xfrm>
            <a:off x="6629400" y="4741679"/>
            <a:ext cx="2327910" cy="212879"/>
          </a:xfrm>
          <a:prstGeom prst="rect">
            <a:avLst/>
          </a:prstGeom>
          <a:solidFill>
            <a:srgbClr val="FFFFFF"/>
          </a:solidFill>
          <a:ln w="9525">
            <a:noFill/>
            <a:miter lim="800000"/>
            <a:headEnd/>
            <a:tailEnd/>
          </a:ln>
        </p:spPr>
        <p:txBody>
          <a:bodyPr wrap="square">
            <a:spAutoFit/>
          </a:bodyPr>
          <a:lstStyle/>
          <a:p>
            <a:pPr algn="ctr">
              <a:lnSpc>
                <a:spcPct val="40000"/>
              </a:lnSpc>
              <a:spcBef>
                <a:spcPct val="50000"/>
              </a:spcBef>
            </a:pPr>
            <a:r>
              <a:rPr lang="en-US" sz="1600" dirty="0">
                <a:solidFill>
                  <a:srgbClr val="000000"/>
                </a:solidFill>
              </a:rPr>
              <a:t>(has the same mean)</a:t>
            </a:r>
          </a:p>
        </p:txBody>
      </p:sp>
      <p:sp>
        <p:nvSpPr>
          <p:cNvPr id="4105" name="Rectangle 4"/>
          <p:cNvSpPr>
            <a:spLocks noGrp="1" noChangeArrowheads="1"/>
          </p:cNvSpPr>
          <p:nvPr>
            <p:ph type="title"/>
          </p:nvPr>
        </p:nvSpPr>
        <p:spPr>
          <a:xfrm>
            <a:off x="418941" y="384761"/>
            <a:ext cx="8389937" cy="1295400"/>
          </a:xfrm>
        </p:spPr>
        <p:txBody>
          <a:bodyPr/>
          <a:lstStyle/>
          <a:p>
            <a:pPr algn="ct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Smpling</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Properties </a:t>
            </a:r>
            <a:b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Mean)</a:t>
            </a:r>
          </a:p>
        </p:txBody>
      </p:sp>
      <p:sp>
        <p:nvSpPr>
          <p:cNvPr id="4116" name="Rectangle 18"/>
          <p:cNvSpPr>
            <a:spLocks noChangeArrowheads="1"/>
          </p:cNvSpPr>
          <p:nvPr/>
        </p:nvSpPr>
        <p:spPr bwMode="auto">
          <a:xfrm>
            <a:off x="323850" y="2060575"/>
            <a:ext cx="3455988" cy="1800225"/>
          </a:xfrm>
          <a:prstGeom prst="rect">
            <a:avLst/>
          </a:prstGeom>
          <a:solidFill>
            <a:srgbClr val="FDE0BD"/>
          </a:solidFill>
          <a:ln w="9525">
            <a:solidFill>
              <a:schemeClr val="tx1"/>
            </a:solidFill>
            <a:miter lim="800000"/>
            <a:headEnd/>
            <a:tailEnd/>
          </a:ln>
        </p:spPr>
        <p:txBody>
          <a:bodyPr wrap="none" anchor="ctr"/>
          <a:lstStyle/>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r>
              <a:rPr lang="en-US" sz="2800" dirty="0">
                <a:solidFill>
                  <a:srgbClr val="111111"/>
                </a:solidFill>
                <a:latin typeface="Times New Roman" panose="02020603050405020304" pitchFamily="18" charset="0"/>
                <a:cs typeface="Times New Roman" panose="02020603050405020304" pitchFamily="18" charset="0"/>
              </a:rPr>
              <a:t>(i.e.  X   is unbiased)</a:t>
            </a:r>
            <a:endParaRPr lang="en-AU" sz="2800" dirty="0">
              <a:solidFill>
                <a:srgbClr val="111111"/>
              </a:solidFill>
              <a:latin typeface="Times New Roman" panose="02020603050405020304" pitchFamily="18" charset="0"/>
              <a:cs typeface="Times New Roman" panose="02020603050405020304" pitchFamily="18" charset="0"/>
            </a:endParaRPr>
          </a:p>
        </p:txBody>
      </p:sp>
      <p:sp>
        <p:nvSpPr>
          <p:cNvPr id="4115" name="Line 17"/>
          <p:cNvSpPr>
            <a:spLocks noChangeShapeType="1"/>
          </p:cNvSpPr>
          <p:nvPr/>
        </p:nvSpPr>
        <p:spPr bwMode="auto">
          <a:xfrm>
            <a:off x="8382000" y="2539206"/>
            <a:ext cx="0" cy="1733490"/>
          </a:xfrm>
          <a:prstGeom prst="line">
            <a:avLst/>
          </a:prstGeom>
          <a:noFill/>
          <a:ln w="9525">
            <a:solidFill>
              <a:schemeClr val="tx1"/>
            </a:solidFill>
            <a:miter lim="800000"/>
            <a:headEnd/>
            <a:tailEnd type="triangle" w="med" len="med"/>
          </a:ln>
        </p:spPr>
        <p:txBody>
          <a:bodyPr wrap="none"/>
          <a:lstStyle/>
          <a:p>
            <a:endParaRPr lang="en-NZ"/>
          </a:p>
        </p:txBody>
      </p:sp>
      <p:graphicFrame>
        <p:nvGraphicFramePr>
          <p:cNvPr id="4100" name="Object 4"/>
          <p:cNvGraphicFramePr>
            <a:graphicFrameLocks noChangeAspect="1"/>
          </p:cNvGraphicFramePr>
          <p:nvPr/>
        </p:nvGraphicFramePr>
        <p:xfrm>
          <a:off x="1042988" y="2205038"/>
          <a:ext cx="1600200" cy="800100"/>
        </p:xfrm>
        <a:graphic>
          <a:graphicData uri="http://schemas.openxmlformats.org/presentationml/2006/ole">
            <mc:AlternateContent xmlns:mc="http://schemas.openxmlformats.org/markup-compatibility/2006">
              <mc:Choice xmlns:v="urn:schemas-microsoft-com:vml" Requires="v">
                <p:oleObj name="Equation" r:id="rId6" imgW="431640" imgH="215640" progId="Equation.3">
                  <p:embed/>
                </p:oleObj>
              </mc:Choice>
              <mc:Fallback>
                <p:oleObj name="Equation" r:id="rId6" imgW="431640" imgH="215640" progId="Equation.3">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205038"/>
                        <a:ext cx="1600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Connector 21"/>
          <p:cNvCxnSpPr/>
          <p:nvPr/>
        </p:nvCxnSpPr>
        <p:spPr>
          <a:xfrm>
            <a:off x="1222625" y="3226085"/>
            <a:ext cx="23630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04" y="34454"/>
            <a:ext cx="1316565" cy="13165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31863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p:txBody>
      </p:sp>
      <p:sp>
        <p:nvSpPr>
          <p:cNvPr id="21" name="Rectangle 20"/>
          <p:cNvSpPr/>
          <p:nvPr/>
        </p:nvSpPr>
        <p:spPr>
          <a:xfrm>
            <a:off x="29028" y="3990627"/>
            <a:ext cx="4005761" cy="1938982"/>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wrap="square"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have a smaller or larger standard deviation than the population distribution?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8FA1DEEC-B1D6-4257-A74C-FFD97AD504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1483771-F1EA-4B22-A8E2-0F938B2BB66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A2715BC-C741-4011-8777-A590A7397CE0}"/>
              </a:ext>
            </a:extLst>
          </p:cNvPr>
          <p:cNvSpPr>
            <a:spLocks noGrp="1"/>
          </p:cNvSpPr>
          <p:nvPr>
            <p:ph type="dt" sz="half" idx="12"/>
          </p:nvPr>
        </p:nvSpPr>
        <p:spPr/>
        <p:txBody>
          <a:bodyPr/>
          <a:lstStyle/>
          <a:p>
            <a:fld id="{49694275-DC86-43DD-AF7A-20F50411D74D}"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A6A9AEB9-FCB9-415E-8B76-87844CEACD39}"/>
              </a:ext>
            </a:extLst>
          </p:cNvPr>
          <p:cNvSpPr>
            <a:spLocks noGrp="1"/>
          </p:cNvSpPr>
          <p:nvPr>
            <p:ph type="sldNum" sz="quarter" idx="11"/>
          </p:nvPr>
        </p:nvSpPr>
        <p:spPr/>
        <p:txBody>
          <a:bodyPr/>
          <a:lstStyle/>
          <a:p>
            <a:fld id="{E6D38F6D-B68C-43EA-8D93-D9BC679B8240}" type="slidenum">
              <a:rPr lang="en-US" altLang="en-US" smtClean="0"/>
              <a:pPr/>
              <a:t>14</a:t>
            </a:fld>
            <a:endParaRPr lang="en-US" altLang="en-US"/>
          </a:p>
        </p:txBody>
      </p:sp>
    </p:spTree>
    <p:extLst>
      <p:ext uri="{BB962C8B-B14F-4D97-AF65-F5344CB8AC3E}">
        <p14:creationId xmlns:p14="http://schemas.microsoft.com/office/powerpoint/2010/main" val="405712128"/>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856633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Sampling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13" name="Picture 5" descr="C:\Users\dleader\AppData\Local\Microsoft\Windows\Temporary Internet Files\Content.IE5\ZF8AVX8G\c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19" y="1"/>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milk volume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544" y="1634465"/>
            <a:ext cx="5468256" cy="499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9029" y="4765129"/>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standard deviation of the sampling distribution as the sample size increases?</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47F45384-A016-4971-8598-30038672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667" y="5895213"/>
            <a:ext cx="864864" cy="8648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C3251C-3308-4930-AEF6-D478E7B3422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B2E4015-1AD1-4A40-9F92-FE60306E2A1C}"/>
              </a:ext>
            </a:extLst>
          </p:cNvPr>
          <p:cNvSpPr>
            <a:spLocks noGrp="1"/>
          </p:cNvSpPr>
          <p:nvPr>
            <p:ph type="dt" sz="half" idx="12"/>
          </p:nvPr>
        </p:nvSpPr>
        <p:spPr/>
        <p:txBody>
          <a:bodyPr/>
          <a:lstStyle/>
          <a:p>
            <a:fld id="{0255B61B-3DBD-4144-B766-675EE6CCB62A}"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FD1F7CF0-3135-4042-8E52-30D11B0BA763}"/>
              </a:ext>
            </a:extLst>
          </p:cNvPr>
          <p:cNvSpPr>
            <a:spLocks noGrp="1"/>
          </p:cNvSpPr>
          <p:nvPr>
            <p:ph type="sldNum" sz="quarter" idx="11"/>
          </p:nvPr>
        </p:nvSpPr>
        <p:spPr/>
        <p:txBody>
          <a:bodyPr/>
          <a:lstStyle/>
          <a:p>
            <a:fld id="{E6D38F6D-B68C-43EA-8D93-D9BC679B8240}" type="slidenum">
              <a:rPr lang="en-US" altLang="en-US" smtClean="0"/>
              <a:pPr/>
              <a:t>15</a:t>
            </a:fld>
            <a:endParaRPr lang="en-US" altLang="en-US"/>
          </a:p>
        </p:txBody>
      </p:sp>
    </p:spTree>
    <p:extLst>
      <p:ext uri="{BB962C8B-B14F-4D97-AF65-F5344CB8AC3E}">
        <p14:creationId xmlns:p14="http://schemas.microsoft.com/office/powerpoint/2010/main" val="2541749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199" y="457200"/>
            <a:ext cx="8267211"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(2: Spread)</a:t>
            </a:r>
          </a:p>
        </p:txBody>
      </p:sp>
      <p:sp>
        <p:nvSpPr>
          <p:cNvPr id="1028" name="Rectangle 3"/>
          <p:cNvSpPr>
            <a:spLocks noGrp="1" noChangeArrowheads="1"/>
          </p:cNvSpPr>
          <p:nvPr>
            <p:ph idx="1"/>
          </p:nvPr>
        </p:nvSpPr>
        <p:spPr>
          <a:xfrm>
            <a:off x="282858" y="1660249"/>
            <a:ext cx="8441553" cy="4972780"/>
          </a:xfrm>
        </p:spPr>
        <p:txBody>
          <a:bodyPr lIns="85331" tIns="42667" rIns="85331" bIns="42667">
            <a:noAutofit/>
          </a:bodyPr>
          <a:lstStyle/>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A measure of the variability in the mean from sample to sample is given by the </a:t>
            </a:r>
            <a:r>
              <a:rPr lang="en-US" altLang="en-US" sz="2400" b="1" dirty="0">
                <a:solidFill>
                  <a:srgbClr val="3366FF"/>
                </a:solidFill>
                <a:latin typeface="Times New Roman" panose="02020603050405020304" pitchFamily="18" charset="0"/>
                <a:ea typeface="ＭＳ Ｐゴシック" pitchFamily="34" charset="-128"/>
                <a:cs typeface="Times New Roman" panose="02020603050405020304" pitchFamily="18" charset="0"/>
              </a:rPr>
              <a:t>Standard Error of the Mean</a:t>
            </a: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The standard error of the mean is the standard deviation of the sampling distribution of the mean.</a:t>
            </a: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Note that the standard error of the mean decreases as the sample size increases</a:t>
            </a:r>
          </a:p>
        </p:txBody>
      </p:sp>
      <p:graphicFrame>
        <p:nvGraphicFramePr>
          <p:cNvPr id="1026" name="Object 2"/>
          <p:cNvGraphicFramePr>
            <a:graphicFrameLocks noChangeAspect="1"/>
          </p:cNvGraphicFramePr>
          <p:nvPr>
            <p:extLst>
              <p:ext uri="{D42A27DB-BD31-4B8C-83A1-F6EECF244321}">
                <p14:modId xmlns:p14="http://schemas.microsoft.com/office/powerpoint/2010/main" val="3394422387"/>
              </p:ext>
            </p:extLst>
          </p:nvPr>
        </p:nvGraphicFramePr>
        <p:xfrm>
          <a:off x="3595688" y="2688784"/>
          <a:ext cx="1683726" cy="1347788"/>
        </p:xfrm>
        <a:graphic>
          <a:graphicData uri="http://schemas.openxmlformats.org/presentationml/2006/ole">
            <mc:AlternateContent xmlns:mc="http://schemas.openxmlformats.org/markup-compatibility/2006">
              <mc:Choice xmlns:v="urn:schemas-microsoft-com:vml" Requires="v">
                <p:oleObj name="Equation" r:id="rId3" imgW="545760" imgH="406080" progId="Equation.3">
                  <p:embed/>
                </p:oleObj>
              </mc:Choice>
              <mc:Fallback>
                <p:oleObj name="Equation" r:id="rId3" imgW="545760" imgH="406080" progId="Equation.3">
                  <p:embed/>
                  <p:pic>
                    <p:nvPicPr>
                      <p:cNvPr id="1026" name="Object 2"/>
                      <p:cNvPicPr>
                        <a:picLocks noChangeAspect="1" noChangeArrowheads="1"/>
                      </p:cNvPicPr>
                      <p:nvPr/>
                    </p:nvPicPr>
                    <p:blipFill>
                      <a:blip r:embed="rId4"/>
                      <a:srcRect/>
                      <a:stretch>
                        <a:fillRect/>
                      </a:stretch>
                    </p:blipFill>
                    <p:spPr bwMode="auto">
                      <a:xfrm>
                        <a:off x="3595688" y="2688784"/>
                        <a:ext cx="1683726" cy="1347788"/>
                      </a:xfrm>
                      <a:prstGeom prst="rect">
                        <a:avLst/>
                      </a:prstGeom>
                      <a:gradFill flip="none" rotWithShape="1">
                        <a:gsLst>
                          <a:gs pos="0">
                            <a:schemeClr val="accent5">
                              <a:lumMod val="50000"/>
                              <a:lumOff val="50000"/>
                            </a:schemeClr>
                          </a:gs>
                          <a:gs pos="35000">
                            <a:schemeClr val="accent5">
                              <a:lumMod val="30000"/>
                              <a:lumOff val="70000"/>
                            </a:schemeClr>
                          </a:gs>
                          <a:gs pos="100000">
                            <a:schemeClr val="accent5">
                              <a:lumMod val="10000"/>
                              <a:lumOff val="90000"/>
                            </a:schemeClr>
                          </a:gs>
                        </a:gsLst>
                        <a:lin ang="16200000" scaled="1"/>
                        <a:tileRect/>
                      </a:gradFill>
                      <a:ln w="9525">
                        <a:solidFill>
                          <a:schemeClr val="tx1"/>
                        </a:solidFill>
                        <a:miter lim="800000"/>
                        <a:headEnd/>
                        <a:tailEnd/>
                      </a:ln>
                    </p:spPr>
                  </p:pic>
                </p:oleObj>
              </mc:Fallback>
            </mc:AlternateContent>
          </a:graphicData>
        </a:graphic>
      </p:graphicFrame>
      <p:sp>
        <p:nvSpPr>
          <p:cNvPr id="4" name="Footer Placeholder 3">
            <a:extLst>
              <a:ext uri="{FF2B5EF4-FFF2-40B4-BE49-F238E27FC236}">
                <a16:creationId xmlns:a16="http://schemas.microsoft.com/office/drawing/2014/main" id="{80BB1F28-FE8E-4421-A50B-158401EF29C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CD76176-9824-4389-8423-273D8213BF9A}"/>
              </a:ext>
            </a:extLst>
          </p:cNvPr>
          <p:cNvSpPr>
            <a:spLocks noGrp="1"/>
          </p:cNvSpPr>
          <p:nvPr>
            <p:ph type="dt" sz="half" idx="12"/>
          </p:nvPr>
        </p:nvSpPr>
        <p:spPr/>
        <p:txBody>
          <a:bodyPr/>
          <a:lstStyle/>
          <a:p>
            <a:fld id="{54890E8C-23E0-438F-BDAA-75E5A204A032}"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BBD4E51B-ED98-4C8D-AABC-84DEC1DD849C}"/>
              </a:ext>
            </a:extLst>
          </p:cNvPr>
          <p:cNvSpPr>
            <a:spLocks noGrp="1"/>
          </p:cNvSpPr>
          <p:nvPr>
            <p:ph type="sldNum" sz="quarter" idx="11"/>
          </p:nvPr>
        </p:nvSpPr>
        <p:spPr/>
        <p:txBody>
          <a:bodyPr/>
          <a:lstStyle/>
          <a:p>
            <a:fld id="{E6D38F6D-B68C-43EA-8D93-D9BC679B8240}" type="slidenum">
              <a:rPr lang="en-US" altLang="en-US" smtClean="0"/>
              <a:pPr/>
              <a:t>16</a:t>
            </a:fld>
            <a:endParaRPr lang="en-US" altLang="en-US"/>
          </a:p>
        </p:txBody>
      </p:sp>
    </p:spTree>
    <p:extLst>
      <p:ext uri="{BB962C8B-B14F-4D97-AF65-F5344CB8AC3E}">
        <p14:creationId xmlns:p14="http://schemas.microsoft.com/office/powerpoint/2010/main" val="34783840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Grp="1" noChangeArrowheads="1"/>
          </p:cNvSpPr>
          <p:nvPr>
            <p:ph type="title"/>
          </p:nvPr>
        </p:nvSpPr>
        <p:spPr>
          <a:xfrm>
            <a:off x="468313" y="188913"/>
            <a:ext cx="8312830" cy="12954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(3: Shape)</a:t>
            </a:r>
            <a:endParaRPr lang="en-US" dirty="0">
              <a:latin typeface="Times New Roman" panose="02020603050405020304" pitchFamily="18" charset="0"/>
              <a:cs typeface="Times New Roman" panose="02020603050405020304" pitchFamily="18" charset="0"/>
            </a:endParaRPr>
          </a:p>
        </p:txBody>
      </p:sp>
      <p:sp>
        <p:nvSpPr>
          <p:cNvPr id="21" name="Text Box 2"/>
          <p:cNvSpPr txBox="1">
            <a:spLocks noChangeArrowheads="1"/>
          </p:cNvSpPr>
          <p:nvPr/>
        </p:nvSpPr>
        <p:spPr bwMode="auto">
          <a:xfrm>
            <a:off x="101600" y="1629359"/>
            <a:ext cx="7327900" cy="523220"/>
          </a:xfrm>
          <a:prstGeom prst="rect">
            <a:avLst/>
          </a:prstGeom>
          <a:noFill/>
          <a:ln w="9525">
            <a:noFill/>
            <a:miter lim="800000"/>
            <a:headEnd/>
            <a:tailEnd/>
          </a:ln>
        </p:spPr>
        <p:txBody>
          <a:bodyPr wrap="square">
            <a:spAutoFit/>
          </a:bodyPr>
          <a:lstStyle/>
          <a:p>
            <a:pPr>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If the Population Distribution is normal</a:t>
            </a:r>
          </a:p>
        </p:txBody>
      </p:sp>
      <p:sp>
        <p:nvSpPr>
          <p:cNvPr id="23" name="Text Box 3"/>
          <p:cNvSpPr txBox="1">
            <a:spLocks noChangeArrowheads="1"/>
          </p:cNvSpPr>
          <p:nvPr/>
        </p:nvSpPr>
        <p:spPr bwMode="auto">
          <a:xfrm>
            <a:off x="1" y="4024569"/>
            <a:ext cx="8781142" cy="523220"/>
          </a:xfrm>
          <a:prstGeom prst="rect">
            <a:avLst/>
          </a:prstGeom>
          <a:noFill/>
          <a:ln w="9525">
            <a:noFill/>
            <a:miter lim="800000"/>
            <a:headEnd/>
            <a:tailEnd/>
          </a:ln>
        </p:spPr>
        <p:txBody>
          <a:bodyPr wrap="square">
            <a:spAutoFit/>
          </a:bodyPr>
          <a:lstStyle>
            <a:defPPr>
              <a:defRPr lang="en-AU"/>
            </a:defPPr>
            <a:lvl1pPr>
              <a:spcBef>
                <a:spcPct val="50000"/>
              </a:spcBef>
              <a:defRPr sz="2800" b="1">
                <a:solidFill>
                  <a:srgbClr val="000000"/>
                </a:solidFill>
              </a:defRPr>
            </a:lvl1pPr>
          </a:lstStyle>
          <a:p>
            <a:r>
              <a:rPr lang="en-US" dirty="0">
                <a:latin typeface="Times New Roman" panose="02020603050405020304" pitchFamily="18" charset="0"/>
                <a:cs typeface="Times New Roman" panose="02020603050405020304" pitchFamily="18" charset="0"/>
              </a:rPr>
              <a:t>Then the  Sampling Distribution will be normal</a:t>
            </a:r>
          </a:p>
        </p:txBody>
      </p:sp>
      <p:pic>
        <p:nvPicPr>
          <p:cNvPr id="104486"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b="66856"/>
          <a:stretch/>
        </p:blipFill>
        <p:spPr bwMode="auto">
          <a:xfrm>
            <a:off x="1849437" y="2285999"/>
            <a:ext cx="5572125" cy="165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t="72134"/>
          <a:stretch/>
        </p:blipFill>
        <p:spPr bwMode="auto">
          <a:xfrm>
            <a:off x="1833109" y="4827534"/>
            <a:ext cx="5572125" cy="139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991341" y="253664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91340" y="5852120"/>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3" descr="C:\Users\dleader\AppData\Local\Microsoft\Windows\Temporary Internet Files\Content.IE5\DK3BMDA1\TEST RETA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48" y="126814"/>
            <a:ext cx="987825" cy="1146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4"/>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5"/>
                  <a:stretch>
                    <a:fillRect/>
                  </a:stretch>
                </a:blipFill>
              </p:spPr>
              <p:txBody>
                <a:bodyPr/>
                <a:lstStyle/>
                <a:p>
                  <a:r>
                    <a:rPr lang="en-GB">
                      <a:noFill/>
                    </a:rPr>
                    <a:t> </a:t>
                  </a:r>
                </a:p>
              </p:txBody>
            </p:sp>
          </mc:Fallback>
        </mc:AlternateContent>
      </p:grpSp>
      <p:sp>
        <p:nvSpPr>
          <p:cNvPr id="5" name="Footer Placeholder 4">
            <a:extLst>
              <a:ext uri="{FF2B5EF4-FFF2-40B4-BE49-F238E27FC236}">
                <a16:creationId xmlns:a16="http://schemas.microsoft.com/office/drawing/2014/main" id="{9DD39695-FDD1-49DD-A360-22CFB570D4D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837BDDF-03BF-45F2-8C36-CDACC833EF2F}"/>
              </a:ext>
            </a:extLst>
          </p:cNvPr>
          <p:cNvSpPr>
            <a:spLocks noGrp="1"/>
          </p:cNvSpPr>
          <p:nvPr>
            <p:ph type="dt" sz="half" idx="12"/>
          </p:nvPr>
        </p:nvSpPr>
        <p:spPr/>
        <p:txBody>
          <a:bodyPr/>
          <a:lstStyle/>
          <a:p>
            <a:fld id="{B0ADCF7C-4C45-4E40-B714-E32C6000A2DE}"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6A59B6BC-BE72-41A9-AEA1-45AF64502672}"/>
              </a:ext>
            </a:extLst>
          </p:cNvPr>
          <p:cNvSpPr>
            <a:spLocks noGrp="1"/>
          </p:cNvSpPr>
          <p:nvPr>
            <p:ph type="sldNum" sz="quarter" idx="11"/>
          </p:nvPr>
        </p:nvSpPr>
        <p:spPr/>
        <p:txBody>
          <a:bodyPr/>
          <a:lstStyle/>
          <a:p>
            <a:fld id="{E6D38F6D-B68C-43EA-8D93-D9BC679B8240}" type="slidenum">
              <a:rPr lang="en-US" altLang="en-US" smtClean="0"/>
              <a:pPr/>
              <a:t>18</a:t>
            </a:fld>
            <a:endParaRPr lang="en-US" altLang="en-US"/>
          </a:p>
        </p:txBody>
      </p:sp>
    </p:spTree>
    <p:extLst>
      <p:ext uri="{BB962C8B-B14F-4D97-AF65-F5344CB8AC3E}">
        <p14:creationId xmlns:p14="http://schemas.microsoft.com/office/powerpoint/2010/main" val="86913966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endParaRPr lang="en-NZ" altLang="en-US" dirty="0">
              <a:latin typeface="Times New Roman" panose="02020603050405020304" pitchFamily="18" charset="0"/>
              <a:ea typeface="ＭＳ Ｐゴシック" pitchFamily="34" charset="-128"/>
              <a:cs typeface="Times New Roman" panose="02020603050405020304" pitchFamily="18" charset="0"/>
            </a:endParaRP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20"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190" y="85607"/>
            <a:ext cx="984571" cy="11422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5"/>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6"/>
                  <a:stretch>
                    <a:fillRect/>
                  </a:stretch>
                </a:blipFill>
              </p:spPr>
              <p:txBody>
                <a:bodyPr/>
                <a:lstStyle/>
                <a:p>
                  <a:r>
                    <a:rPr lang="en-GB">
                      <a:noFill/>
                    </a:rPr>
                    <a:t> </a:t>
                  </a:r>
                </a:p>
              </p:txBody>
            </p:sp>
          </mc:Fallback>
        </mc:AlternateContent>
      </p:grpSp>
      <p:sp>
        <p:nvSpPr>
          <p:cNvPr id="17" name="Rectangle 16"/>
          <p:cNvSpPr/>
          <p:nvPr/>
        </p:nvSpPr>
        <p:spPr>
          <a:xfrm>
            <a:off x="155330" y="1596267"/>
            <a:ext cx="3756269" cy="245886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distributions. </a:t>
            </a:r>
          </a:p>
        </p:txBody>
      </p:sp>
      <p:sp>
        <p:nvSpPr>
          <p:cNvPr id="18" name="Rectangle 17"/>
          <p:cNvSpPr/>
          <p:nvPr/>
        </p:nvSpPr>
        <p:spPr>
          <a:xfrm>
            <a:off x="155331" y="4119357"/>
            <a:ext cx="3683000" cy="1723539"/>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be normal?</a:t>
            </a:r>
          </a:p>
          <a:p>
            <a:pPr marL="12699">
              <a:spcBef>
                <a:spcPts val="600"/>
              </a:spcBef>
              <a:spcAft>
                <a:spcPts val="600"/>
              </a:spcAft>
              <a:buClr>
                <a:srgbClr val="0032CC"/>
              </a:buClr>
              <a:tabLst>
                <a:tab pos="142222" algn="l"/>
              </a:tabLst>
              <a:defRPr/>
            </a:pPr>
            <a:endParaRPr lang="en-NZ" sz="2400" b="1" spc="-5" dirty="0">
              <a:solidFill>
                <a:srgbClr val="000000"/>
              </a:solidFill>
              <a:latin typeface="Times New Roman" panose="02020603050405020304" pitchFamily="18" charset="0"/>
              <a:cs typeface="Times New Roman" panose="02020603050405020304" pitchFamily="18" charset="0"/>
            </a:endParaRPr>
          </a:p>
        </p:txBody>
      </p:sp>
      <p:pic>
        <p:nvPicPr>
          <p:cNvPr id="15" name="Picture 1" descr="C:\Users\dleader\AppData\Local\Microsoft\Windows\Temporary Internet Files\Content.IE5\DK3BMDA1\question-mark-in-blue-round-button-6154-large[1].png">
            <a:extLst>
              <a:ext uri="{FF2B5EF4-FFF2-40B4-BE49-F238E27FC236}">
                <a16:creationId xmlns:a16="http://schemas.microsoft.com/office/drawing/2014/main" id="{48B589C6-3499-4E2E-A248-39A299509A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EF07AE4-6683-452B-A60B-DFF50EA18D1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5C0675B-3802-4E02-A4B2-E5AE08C938B1}"/>
              </a:ext>
            </a:extLst>
          </p:cNvPr>
          <p:cNvSpPr>
            <a:spLocks noGrp="1"/>
          </p:cNvSpPr>
          <p:nvPr>
            <p:ph type="dt" sz="half" idx="12"/>
          </p:nvPr>
        </p:nvSpPr>
        <p:spPr/>
        <p:txBody>
          <a:bodyPr/>
          <a:lstStyle/>
          <a:p>
            <a:fld id="{DC5888D8-6DDA-4D51-B0E9-172E186EAA75}"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B6D71B48-7B2C-489E-BD31-E9742CA3F97B}"/>
              </a:ext>
            </a:extLst>
          </p:cNvPr>
          <p:cNvSpPr>
            <a:spLocks noGrp="1"/>
          </p:cNvSpPr>
          <p:nvPr>
            <p:ph type="sldNum" sz="quarter" idx="11"/>
          </p:nvPr>
        </p:nvSpPr>
        <p:spPr/>
        <p:txBody>
          <a:bodyPr/>
          <a:lstStyle/>
          <a:p>
            <a:fld id="{E6D38F6D-B68C-43EA-8D93-D9BC679B8240}" type="slidenum">
              <a:rPr lang="en-US" altLang="en-US" smtClean="0"/>
              <a:pPr/>
              <a:t>19</a:t>
            </a:fld>
            <a:endParaRPr lang="en-US" altLang="en-US"/>
          </a:p>
        </p:txBody>
      </p:sp>
    </p:spTree>
    <p:extLst>
      <p:ext uri="{BB962C8B-B14F-4D97-AF65-F5344CB8AC3E}">
        <p14:creationId xmlns:p14="http://schemas.microsoft.com/office/powerpoint/2010/main" val="109714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8" name="Picture 16" descr="http://www.mnn.com/sites/default/files/crowd_0.jpg"/>
          <p:cNvPicPr>
            <a:picLocks noChangeAspect="1" noChangeArrowheads="1"/>
          </p:cNvPicPr>
          <p:nvPr/>
        </p:nvPicPr>
        <p:blipFill>
          <a:blip r:embed="rId3" cstate="print"/>
          <a:srcRect/>
          <a:stretch>
            <a:fillRect/>
          </a:stretch>
        </p:blipFill>
        <p:spPr bwMode="auto">
          <a:xfrm>
            <a:off x="-756592" y="0"/>
            <a:ext cx="12115800" cy="6858000"/>
          </a:xfrm>
          <a:prstGeom prst="rect">
            <a:avLst/>
          </a:prstGeom>
          <a:noFill/>
        </p:spPr>
      </p:pic>
      <p:sp>
        <p:nvSpPr>
          <p:cNvPr id="4" name="TextBox 3"/>
          <p:cNvSpPr txBox="1"/>
          <p:nvPr/>
        </p:nvSpPr>
        <p:spPr>
          <a:xfrm>
            <a:off x="172100" y="2879544"/>
            <a:ext cx="10382687" cy="954097"/>
          </a:xfrm>
          <a:prstGeom prst="rect">
            <a:avLst/>
          </a:prstGeom>
          <a:solidFill>
            <a:srgbClr val="FFFF97"/>
          </a:solidFill>
        </p:spPr>
        <p:style>
          <a:lnRef idx="1">
            <a:schemeClr val="accent1"/>
          </a:lnRef>
          <a:fillRef idx="2">
            <a:schemeClr val="accent1"/>
          </a:fillRef>
          <a:effectRef idx="1">
            <a:schemeClr val="accent1"/>
          </a:effectRef>
          <a:fontRef idx="minor">
            <a:schemeClr val="dk1"/>
          </a:fontRef>
        </p:style>
        <p:txBody>
          <a:bodyPr wrap="square" lIns="91431" tIns="45715" rIns="91431" bIns="45715" rtlCol="0">
            <a:spAutoFit/>
          </a:bodyPr>
          <a:lstStyle/>
          <a:p>
            <a:pPr algn="just"/>
            <a:r>
              <a:rPr lang="en-NZ" sz="2800" dirty="0">
                <a:latin typeface="Times New Roman" panose="02020603050405020304" pitchFamily="18" charset="0"/>
                <a:cs typeface="Times New Roman" panose="02020603050405020304" pitchFamily="18" charset="0"/>
              </a:rPr>
              <a:t>A statistician cannot see the detail of the whole population. They use information from a sample to find out about the population.</a:t>
            </a:r>
          </a:p>
        </p:txBody>
      </p:sp>
      <p:sp>
        <p:nvSpPr>
          <p:cNvPr id="5" name="Footer Placeholder 4">
            <a:extLst>
              <a:ext uri="{FF2B5EF4-FFF2-40B4-BE49-F238E27FC236}">
                <a16:creationId xmlns:a16="http://schemas.microsoft.com/office/drawing/2014/main" id="{B7D28F6B-88FD-4564-B02A-068A2C9F2A2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88C21EF-6A78-4670-B63B-4E2F463FB94B}"/>
              </a:ext>
            </a:extLst>
          </p:cNvPr>
          <p:cNvSpPr>
            <a:spLocks noGrp="1"/>
          </p:cNvSpPr>
          <p:nvPr>
            <p:ph type="dt" sz="half" idx="12"/>
          </p:nvPr>
        </p:nvSpPr>
        <p:spPr/>
        <p:txBody>
          <a:bodyPr/>
          <a:lstStyle/>
          <a:p>
            <a:fld id="{6D40D7E2-1539-4572-8101-841630345CBE}"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4E13A790-240B-43FB-AC98-1F7E9B35C11C}"/>
              </a:ext>
            </a:extLst>
          </p:cNvPr>
          <p:cNvSpPr>
            <a:spLocks noGrp="1"/>
          </p:cNvSpPr>
          <p:nvPr>
            <p:ph type="sldNum" sz="quarter" idx="11"/>
          </p:nvPr>
        </p:nvSpPr>
        <p:spPr/>
        <p:txBody>
          <a:bodyPr/>
          <a:lstStyle/>
          <a:p>
            <a:fld id="{E6D38F6D-B68C-43EA-8D93-D9BC679B8240}" type="slidenum">
              <a:rPr lang="en-US" altLang="en-US" smtClean="0"/>
              <a:pPr/>
              <a:t>2</a:t>
            </a:fld>
            <a:endParaRPr lang="en-US" altLang="en-US"/>
          </a:p>
        </p:txBody>
      </p:sp>
    </p:spTree>
    <p:extLst>
      <p:ext uri="{BB962C8B-B14F-4D97-AF65-F5344CB8AC3E}">
        <p14:creationId xmlns:p14="http://schemas.microsoft.com/office/powerpoint/2010/main" val="137054204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748937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NZ" altLang="en-US" dirty="0">
                <a:latin typeface="Times New Roman" panose="02020603050405020304" pitchFamily="18" charset="0"/>
                <a:ea typeface="ＭＳ Ｐゴシック" pitchFamily="34" charset="-128"/>
                <a:cs typeface="Times New Roman" panose="02020603050405020304" pitchFamily="18" charset="0"/>
              </a:rPr>
              <a:t> </a:t>
            </a: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sp>
        <p:nvSpPr>
          <p:cNvPr id="21" name="Rectangle 20"/>
          <p:cNvSpPr/>
          <p:nvPr/>
        </p:nvSpPr>
        <p:spPr>
          <a:xfrm>
            <a:off x="29029" y="4765129"/>
            <a:ext cx="3683000" cy="1200318"/>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sampling distribution as the sample size increases?</a:t>
            </a:r>
          </a:p>
        </p:txBody>
      </p:sp>
      <p:pic>
        <p:nvPicPr>
          <p:cNvPr id="8"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052" y="160338"/>
            <a:ext cx="1125353" cy="1305605"/>
          </a:xfrm>
          <a:prstGeom prst="rect">
            <a:avLst/>
          </a:prstGeom>
          <a:noFill/>
          <a:extLst>
            <a:ext uri="{909E8E84-426E-40DD-AFC4-6F175D3DCCD1}">
              <a14:hiddenFill xmlns:a14="http://schemas.microsoft.com/office/drawing/2010/main">
                <a:solidFill>
                  <a:srgbClr val="FFFFFF"/>
                </a:solidFill>
              </a14:hiddenFill>
            </a:ext>
          </a:extLst>
        </p:spPr>
      </p:pic>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93" y="1465943"/>
            <a:ext cx="5313405" cy="539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descr="C:\Users\dleader\AppData\Local\Microsoft\Windows\Temporary Internet Files\Content.IE5\DK3BMDA1\question-mark-in-blue-round-button-6154-large[1].png">
            <a:extLst>
              <a:ext uri="{FF2B5EF4-FFF2-40B4-BE49-F238E27FC236}">
                <a16:creationId xmlns:a16="http://schemas.microsoft.com/office/drawing/2014/main" id="{91BD6171-796E-42FB-8B37-BFA4A82EF0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11B2C8-7403-4DC6-A0B3-8E26D16923BA}"/>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61C45BCB-89CC-4C70-AF01-A9EDC93771DE}"/>
              </a:ext>
            </a:extLst>
          </p:cNvPr>
          <p:cNvSpPr>
            <a:spLocks noGrp="1"/>
          </p:cNvSpPr>
          <p:nvPr>
            <p:ph type="dt" sz="half" idx="12"/>
          </p:nvPr>
        </p:nvSpPr>
        <p:spPr/>
        <p:txBody>
          <a:bodyPr/>
          <a:lstStyle/>
          <a:p>
            <a:fld id="{D9B747E1-ABFC-4BB5-BE89-1770AE4BAAC0}"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3ADB76E3-E47B-486B-807F-E3B252175C94}"/>
              </a:ext>
            </a:extLst>
          </p:cNvPr>
          <p:cNvSpPr>
            <a:spLocks noGrp="1"/>
          </p:cNvSpPr>
          <p:nvPr>
            <p:ph type="sldNum" sz="quarter" idx="11"/>
          </p:nvPr>
        </p:nvSpPr>
        <p:spPr/>
        <p:txBody>
          <a:bodyPr/>
          <a:lstStyle/>
          <a:p>
            <a:fld id="{E6D38F6D-B68C-43EA-8D93-D9BC679B8240}" type="slidenum">
              <a:rPr lang="en-US" altLang="en-US" smtClean="0"/>
              <a:pPr/>
              <a:t>20</a:t>
            </a:fld>
            <a:endParaRPr lang="en-US" altLang="en-US"/>
          </a:p>
        </p:txBody>
      </p:sp>
    </p:spTree>
    <p:extLst>
      <p:ext uri="{BB962C8B-B14F-4D97-AF65-F5344CB8AC3E}">
        <p14:creationId xmlns:p14="http://schemas.microsoft.com/office/powerpoint/2010/main" val="1284120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68313" y="333375"/>
            <a:ext cx="7793037" cy="7620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Population is not Normal</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6150" name="Rectangle 3"/>
          <p:cNvSpPr>
            <a:spLocks noGrp="1" noChangeArrowheads="1"/>
          </p:cNvSpPr>
          <p:nvPr>
            <p:ph type="body" idx="1"/>
          </p:nvPr>
        </p:nvSpPr>
        <p:spPr>
          <a:xfrm>
            <a:off x="838200" y="1676400"/>
            <a:ext cx="8077200" cy="4532313"/>
          </a:xfrm>
        </p:spPr>
        <p:txBody>
          <a:bodyPr/>
          <a:lstStyle/>
          <a:p>
            <a:pPr>
              <a:lnSpc>
                <a:spcPct val="90000"/>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We can apply the Central Limit Theorem</a:t>
            </a:r>
          </a:p>
          <a:p>
            <a:pPr lvl="1" algn="just">
              <a:lnSpc>
                <a:spcPct val="17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the population is not normal, sample means from the population will be approximately normal as long as the sample size is large enough</a:t>
            </a:r>
          </a:p>
          <a:p>
            <a:pPr lvl="1">
              <a:lnSpc>
                <a:spcPct val="90000"/>
              </a:lnSpc>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Properties of the sampling distribution </a:t>
            </a: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and</a:t>
            </a:r>
          </a:p>
        </p:txBody>
      </p:sp>
      <p:graphicFrame>
        <p:nvGraphicFramePr>
          <p:cNvPr id="6146" name="Object 2"/>
          <p:cNvGraphicFramePr>
            <a:graphicFrameLocks noChangeAspect="1"/>
          </p:cNvGraphicFramePr>
          <p:nvPr>
            <p:extLst>
              <p:ext uri="{D42A27DB-BD31-4B8C-83A1-F6EECF244321}">
                <p14:modId xmlns:p14="http://schemas.microsoft.com/office/powerpoint/2010/main" val="234997687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1363403616"/>
              </p:ext>
            </p:extLst>
          </p:nvPr>
        </p:nvGraphicFramePr>
        <p:xfrm>
          <a:off x="2608263" y="5300663"/>
          <a:ext cx="1385887" cy="752475"/>
        </p:xfrm>
        <a:graphic>
          <a:graphicData uri="http://schemas.openxmlformats.org/presentationml/2006/ole">
            <mc:AlternateContent xmlns:mc="http://schemas.openxmlformats.org/markup-compatibility/2006">
              <mc:Choice xmlns:v="urn:schemas-microsoft-com:vml" Requires="v">
                <p:oleObj name="Equation" r:id="rId5" imgW="444240" imgH="241200" progId="Equation.3">
                  <p:embed/>
                </p:oleObj>
              </mc:Choice>
              <mc:Fallback>
                <p:oleObj name="Equation" r:id="rId5" imgW="444240" imgH="241200" progId="Equation.3">
                  <p:embed/>
                  <p:pic>
                    <p:nvPicPr>
                      <p:cNvPr id="6147" name="Object 3"/>
                      <p:cNvPicPr>
                        <a:picLocks noChangeAspect="1" noChangeArrowheads="1"/>
                      </p:cNvPicPr>
                      <p:nvPr/>
                    </p:nvPicPr>
                    <p:blipFill>
                      <a:blip r:embed="rId6"/>
                      <a:srcRect/>
                      <a:stretch>
                        <a:fillRect/>
                      </a:stretch>
                    </p:blipFill>
                    <p:spPr bwMode="auto">
                      <a:xfrm>
                        <a:off x="2608263" y="53006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val="2970918486"/>
              </p:ext>
            </p:extLst>
          </p:nvPr>
        </p:nvGraphicFramePr>
        <p:xfrm>
          <a:off x="5651500" y="5157788"/>
          <a:ext cx="1908175" cy="1339850"/>
        </p:xfrm>
        <a:graphic>
          <a:graphicData uri="http://schemas.openxmlformats.org/presentationml/2006/ole">
            <mc:AlternateContent xmlns:mc="http://schemas.openxmlformats.org/markup-compatibility/2006">
              <mc:Choice xmlns:v="urn:schemas-microsoft-com:vml" Requires="v">
                <p:oleObj name="Equation" r:id="rId7" imgW="596880" imgH="419040" progId="Equation.3">
                  <p:embed/>
                </p:oleObj>
              </mc:Choice>
              <mc:Fallback>
                <p:oleObj name="Equation" r:id="rId7" imgW="596880" imgH="41904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157788"/>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6151" name="Line 7"/>
          <p:cNvSpPr>
            <a:spLocks noChangeShapeType="1"/>
          </p:cNvSpPr>
          <p:nvPr/>
        </p:nvSpPr>
        <p:spPr bwMode="auto">
          <a:xfrm flipV="1">
            <a:off x="323850" y="4437063"/>
            <a:ext cx="8512175" cy="30162"/>
          </a:xfrm>
          <a:prstGeom prst="line">
            <a:avLst/>
          </a:prstGeom>
          <a:noFill/>
          <a:ln w="9525">
            <a:solidFill>
              <a:schemeClr val="tx1"/>
            </a:solidFill>
            <a:round/>
            <a:headEnd/>
            <a:tailEnd/>
          </a:ln>
        </p:spPr>
        <p:txBody>
          <a:bodyPr>
            <a:spAutoFit/>
          </a:bodyPr>
          <a:lstStyle/>
          <a:p>
            <a:endParaRPr lang="en-NZ">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875A6C7-1DD7-4B56-B751-D153755F49D8}"/>
              </a:ext>
            </a:extLst>
          </p:cNvPr>
          <p:cNvSpPr>
            <a:spLocks noGrp="1"/>
          </p:cNvSpPr>
          <p:nvPr>
            <p:ph type="ftr" sz="quarter" idx="10"/>
          </p:nvPr>
        </p:nvSpPr>
        <p:spPr/>
        <p:txBody>
          <a:bodyPr/>
          <a:lstStyle/>
          <a:p>
            <a:r>
              <a:rPr lang="en-US" altLang="en-US"/>
              <a:t>MC3020-2023</a:t>
            </a:r>
            <a:endParaRPr lang="en-US" altLang="en-US" dirty="0"/>
          </a:p>
        </p:txBody>
      </p:sp>
      <p:sp>
        <p:nvSpPr>
          <p:cNvPr id="5" name="Date Placeholder 4">
            <a:extLst>
              <a:ext uri="{FF2B5EF4-FFF2-40B4-BE49-F238E27FC236}">
                <a16:creationId xmlns:a16="http://schemas.microsoft.com/office/drawing/2014/main" id="{58961BDC-909B-4864-81F0-A3CA8AC2296A}"/>
              </a:ext>
            </a:extLst>
          </p:cNvPr>
          <p:cNvSpPr>
            <a:spLocks noGrp="1"/>
          </p:cNvSpPr>
          <p:nvPr>
            <p:ph type="dt" sz="half" idx="12"/>
          </p:nvPr>
        </p:nvSpPr>
        <p:spPr/>
        <p:txBody>
          <a:bodyPr/>
          <a:lstStyle/>
          <a:p>
            <a:fld id="{9715EEAC-1936-4185-A385-161C23D3845D}" type="datetime5">
              <a:rPr lang="en-NZ" altLang="en-US" smtClean="0"/>
              <a:t>26-May-23</a:t>
            </a:fld>
            <a:endParaRPr lang="en-US" altLang="en-US" dirty="0"/>
          </a:p>
        </p:txBody>
      </p:sp>
      <p:sp>
        <p:nvSpPr>
          <p:cNvPr id="6" name="Slide Number Placeholder 5">
            <a:extLst>
              <a:ext uri="{FF2B5EF4-FFF2-40B4-BE49-F238E27FC236}">
                <a16:creationId xmlns:a16="http://schemas.microsoft.com/office/drawing/2014/main" id="{8159C99C-AF9A-47F6-B02F-D88F9C9630A2}"/>
              </a:ext>
            </a:extLst>
          </p:cNvPr>
          <p:cNvSpPr>
            <a:spLocks noGrp="1"/>
          </p:cNvSpPr>
          <p:nvPr>
            <p:ph type="sldNum" sz="quarter" idx="11"/>
          </p:nvPr>
        </p:nvSpPr>
        <p:spPr/>
        <p:txBody>
          <a:bodyPr/>
          <a:lstStyle/>
          <a:p>
            <a:fld id="{E6D38F6D-B68C-43EA-8D93-D9BC679B8240}" type="slidenum">
              <a:rPr lang="en-US" altLang="en-US" smtClean="0"/>
              <a:pPr/>
              <a:t>21</a:t>
            </a:fld>
            <a:endParaRPr lang="en-US" altLang="en-US"/>
          </a:p>
        </p:txBody>
      </p:sp>
    </p:spTree>
    <p:extLst>
      <p:ext uri="{BB962C8B-B14F-4D97-AF65-F5344CB8AC3E}">
        <p14:creationId xmlns:p14="http://schemas.microsoft.com/office/powerpoint/2010/main" val="381667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3818" y="1593007"/>
            <a:ext cx="7704138" cy="1812928"/>
          </a:xfrm>
        </p:spPr>
        <p:txBody>
          <a:bodyPr/>
          <a:lstStyle/>
          <a:p>
            <a:pPr marL="0" indent="0" algn="just">
              <a:lnSpc>
                <a:spcPct val="115000"/>
              </a:lnSpc>
              <a:buNone/>
              <a:defRPr/>
            </a:pPr>
            <a:r>
              <a:rPr lang="en-US" altLang="en-US" dirty="0">
                <a:latin typeface="Times New Roman" panose="02020603050405020304" pitchFamily="18" charset="0"/>
                <a:ea typeface="ＭＳ Ｐゴシック" pitchFamily="34" charset="-128"/>
                <a:cs typeface="Times New Roman" panose="02020603050405020304" pitchFamily="18" charset="0"/>
              </a:rPr>
              <a:t>A </a:t>
            </a:r>
            <a:r>
              <a:rPr lang="en-US" altLang="en-US"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a:t>
            </a:r>
            <a:r>
              <a:rPr lang="en-US" altLang="en-US"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t>
            </a:r>
            <a:r>
              <a:rPr lang="en-US" altLang="en-US"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grpSp>
        <p:nvGrpSpPr>
          <p:cNvPr id="4" name="Group 3"/>
          <p:cNvGrpSpPr/>
          <p:nvPr/>
        </p:nvGrpSpPr>
        <p:grpSpPr>
          <a:xfrm>
            <a:off x="543817" y="3452450"/>
            <a:ext cx="8463235" cy="3266595"/>
            <a:chOff x="263242" y="1317678"/>
            <a:chExt cx="8750452" cy="3407467"/>
          </a:xfrm>
        </p:grpSpPr>
        <p:sp>
          <p:nvSpPr>
            <p:cNvPr id="5" name="Oval 5"/>
            <p:cNvSpPr>
              <a:spLocks noChangeArrowheads="1"/>
            </p:cNvSpPr>
            <p:nvPr/>
          </p:nvSpPr>
          <p:spPr bwMode="auto">
            <a:xfrm>
              <a:off x="263242" y="170095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Parameter </a:t>
              </a:r>
            </a:p>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(e.g. </a:t>
              </a:r>
              <a:r>
                <a:rPr lang="el-GR" altLang="en-US" sz="2000" dirty="0">
                  <a:latin typeface="Times New Roman" panose="02020603050405020304" pitchFamily="18" charset="0"/>
                  <a:cs typeface="Times New Roman" panose="02020603050405020304" pitchFamily="18" charset="0"/>
                </a:rPr>
                <a:t>μ</a:t>
              </a:r>
              <a:r>
                <a:rPr lang="en-NZ" altLang="en-US" sz="2000" dirty="0">
                  <a:latin typeface="Times New Roman" panose="02020603050405020304" pitchFamily="18" charset="0"/>
                  <a:cs typeface="Times New Roman" panose="02020603050405020304" pitchFamily="18" charset="0"/>
                </a:rPr>
                <a:t>)</a:t>
              </a:r>
              <a:endParaRPr lang="el-GR" altLang="en-US" sz="2000" dirty="0">
                <a:latin typeface="Times New Roman" panose="02020603050405020304" pitchFamily="18" charset="0"/>
                <a:cs typeface="Times New Roman" panose="02020603050405020304" pitchFamily="18" charset="0"/>
              </a:endParaRPr>
            </a:p>
          </p:txBody>
        </p:sp>
        <p:sp>
          <p:nvSpPr>
            <p:cNvPr id="6" name="Text Box 17"/>
            <p:cNvSpPr txBox="1">
              <a:spLocks noChangeArrowheads="1"/>
            </p:cNvSpPr>
            <p:nvPr/>
          </p:nvSpPr>
          <p:spPr bwMode="auto">
            <a:xfrm>
              <a:off x="550459" y="1317678"/>
              <a:ext cx="2159977" cy="48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Population</a:t>
              </a:r>
              <a:endParaRPr lang="en-GB" altLang="en-US" sz="2400" dirty="0">
                <a:latin typeface="Times New Roman" panose="02020603050405020304" pitchFamily="18" charset="0"/>
                <a:cs typeface="Times New Roman" panose="02020603050405020304" pitchFamily="18" charset="0"/>
              </a:endParaRPr>
            </a:p>
          </p:txBody>
        </p:sp>
        <p:grpSp>
          <p:nvGrpSpPr>
            <p:cNvPr id="7" name="Group 48"/>
            <p:cNvGrpSpPr>
              <a:grpSpLocks/>
            </p:cNvGrpSpPr>
            <p:nvPr/>
          </p:nvGrpSpPr>
          <p:grpSpPr bwMode="auto">
            <a:xfrm>
              <a:off x="3145664" y="1318369"/>
              <a:ext cx="2856441" cy="1825624"/>
              <a:chOff x="2111" y="1148"/>
              <a:chExt cx="1799" cy="1150"/>
            </a:xfrm>
          </p:grpSpPr>
          <p:grpSp>
            <p:nvGrpSpPr>
              <p:cNvPr id="46" name="Group 44"/>
              <p:cNvGrpSpPr>
                <a:grpSpLocks/>
              </p:cNvGrpSpPr>
              <p:nvPr/>
            </p:nvGrpSpPr>
            <p:grpSpPr bwMode="auto">
              <a:xfrm>
                <a:off x="2111" y="1255"/>
                <a:ext cx="1631" cy="1043"/>
                <a:chOff x="2111" y="1255"/>
                <a:chExt cx="1631" cy="1043"/>
              </a:xfrm>
            </p:grpSpPr>
            <p:sp>
              <p:nvSpPr>
                <p:cNvPr id="49" name="Oval 6"/>
                <p:cNvSpPr>
                  <a:spLocks noChangeArrowheads="1"/>
                </p:cNvSpPr>
                <p:nvPr/>
              </p:nvSpPr>
              <p:spPr bwMode="auto">
                <a:xfrm>
                  <a:off x="3152" y="1570"/>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Times New Roman" panose="02020603050405020304" pitchFamily="18" charset="0"/>
                    <a:cs typeface="Times New Roman" panose="02020603050405020304" pitchFamily="18" charset="0"/>
                  </a:endParaRPr>
                </a:p>
              </p:txBody>
            </p:sp>
            <p:sp>
              <p:nvSpPr>
                <p:cNvPr id="50" name="Arc 13"/>
                <p:cNvSpPr>
                  <a:spLocks/>
                </p:cNvSpPr>
                <p:nvPr/>
              </p:nvSpPr>
              <p:spPr bwMode="auto">
                <a:xfrm rot="-2783831">
                  <a:off x="2042" y="1324"/>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sp>
            <p:nvSpPr>
              <p:cNvPr id="47" name="Text Box 18"/>
              <p:cNvSpPr txBox="1">
                <a:spLocks noChangeArrowheads="1"/>
              </p:cNvSpPr>
              <p:nvPr/>
            </p:nvSpPr>
            <p:spPr bwMode="auto">
              <a:xfrm>
                <a:off x="3088" y="1148"/>
                <a:ext cx="82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Sample</a:t>
                </a:r>
                <a:endParaRPr lang="en-GB" altLang="en-US" sz="2400" dirty="0">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2472" y="1162"/>
                <a:ext cx="27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Times New Roman" panose="02020603050405020304" pitchFamily="18" charset="0"/>
                    <a:cs typeface="Times New Roman" panose="02020603050405020304" pitchFamily="18" charset="0"/>
                  </a:rPr>
                  <a:t>n</a:t>
                </a:r>
                <a:endParaRPr lang="en-GB" altLang="en-US" dirty="0">
                  <a:latin typeface="Times New Roman" panose="02020603050405020304" pitchFamily="18" charset="0"/>
                  <a:cs typeface="Times New Roman" panose="02020603050405020304" pitchFamily="18" charset="0"/>
                </a:endParaRPr>
              </a:p>
            </p:txBody>
          </p:sp>
        </p:grpSp>
        <p:grpSp>
          <p:nvGrpSpPr>
            <p:cNvPr id="8" name="Group 49"/>
            <p:cNvGrpSpPr>
              <a:grpSpLocks/>
            </p:cNvGrpSpPr>
            <p:nvPr/>
          </p:nvGrpSpPr>
          <p:grpSpPr bwMode="auto">
            <a:xfrm>
              <a:off x="6001879" y="1378698"/>
              <a:ext cx="2838450" cy="1027114"/>
              <a:chOff x="3910" y="1186"/>
              <a:chExt cx="1788" cy="647"/>
            </a:xfrm>
          </p:grpSpPr>
          <p:sp>
            <p:nvSpPr>
              <p:cNvPr id="42" name="Text Box 20"/>
              <p:cNvSpPr txBox="1">
                <a:spLocks noChangeArrowheads="1"/>
              </p:cNvSpPr>
              <p:nvPr/>
            </p:nvSpPr>
            <p:spPr bwMode="auto">
              <a:xfrm>
                <a:off x="3910" y="1186"/>
                <a:ext cx="178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Corresponding      Statistic</a:t>
                </a:r>
                <a:endParaRPr lang="en-GB" altLang="en-US" sz="2000" dirty="0">
                  <a:latin typeface="Times New Roman" panose="02020603050405020304" pitchFamily="18" charset="0"/>
                  <a:cs typeface="Times New Roman" panose="02020603050405020304" pitchFamily="18" charset="0"/>
                </a:endParaRPr>
              </a:p>
            </p:txBody>
          </p:sp>
          <p:grpSp>
            <p:nvGrpSpPr>
              <p:cNvPr id="43" name="Group 23"/>
              <p:cNvGrpSpPr>
                <a:grpSpLocks/>
              </p:cNvGrpSpPr>
              <p:nvPr/>
            </p:nvGrpSpPr>
            <p:grpSpPr bwMode="auto">
              <a:xfrm>
                <a:off x="4059" y="1570"/>
                <a:ext cx="227" cy="263"/>
                <a:chOff x="4059" y="1525"/>
                <a:chExt cx="227" cy="263"/>
              </a:xfrm>
            </p:grpSpPr>
            <p:sp>
              <p:nvSpPr>
                <p:cNvPr id="44" name="Text Box 2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45" name="Line 2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9" name="Group 51"/>
            <p:cNvGrpSpPr>
              <a:grpSpLocks/>
            </p:cNvGrpSpPr>
            <p:nvPr/>
          </p:nvGrpSpPr>
          <p:grpSpPr bwMode="auto">
            <a:xfrm>
              <a:off x="3035751" y="1850182"/>
              <a:ext cx="3562350" cy="1435100"/>
              <a:chOff x="2042" y="1483"/>
              <a:chExt cx="2244" cy="904"/>
            </a:xfrm>
          </p:grpSpPr>
          <p:grpSp>
            <p:nvGrpSpPr>
              <p:cNvPr id="36" name="Group 45"/>
              <p:cNvGrpSpPr>
                <a:grpSpLocks/>
              </p:cNvGrpSpPr>
              <p:nvPr/>
            </p:nvGrpSpPr>
            <p:grpSpPr bwMode="auto">
              <a:xfrm>
                <a:off x="2042" y="1483"/>
                <a:ext cx="1700" cy="904"/>
                <a:chOff x="2042" y="1483"/>
                <a:chExt cx="1700" cy="904"/>
              </a:xfrm>
            </p:grpSpPr>
            <p:sp>
              <p:nvSpPr>
                <p:cNvPr id="40" name="Oval 7"/>
                <p:cNvSpPr>
                  <a:spLocks noChangeArrowheads="1"/>
                </p:cNvSpPr>
                <p:nvPr/>
              </p:nvSpPr>
              <p:spPr bwMode="auto">
                <a:xfrm>
                  <a:off x="3152" y="188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41" name="Arc 14"/>
                <p:cNvSpPr>
                  <a:spLocks/>
                </p:cNvSpPr>
                <p:nvPr/>
              </p:nvSpPr>
              <p:spPr bwMode="auto">
                <a:xfrm rot="-2160948">
                  <a:off x="2042" y="1483"/>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7" name="Group 24"/>
              <p:cNvGrpSpPr>
                <a:grpSpLocks/>
              </p:cNvGrpSpPr>
              <p:nvPr/>
            </p:nvGrpSpPr>
            <p:grpSpPr bwMode="auto">
              <a:xfrm>
                <a:off x="4059" y="1929"/>
                <a:ext cx="227" cy="263"/>
                <a:chOff x="4059" y="1525"/>
                <a:chExt cx="227" cy="263"/>
              </a:xfrm>
            </p:grpSpPr>
            <p:sp>
              <p:nvSpPr>
                <p:cNvPr id="38" name="Text Box 25"/>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9" name="Line 26"/>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0" name="Group 52"/>
            <p:cNvGrpSpPr>
              <a:grpSpLocks/>
            </p:cNvGrpSpPr>
            <p:nvPr/>
          </p:nvGrpSpPr>
          <p:grpSpPr bwMode="auto">
            <a:xfrm>
              <a:off x="3070920" y="2061319"/>
              <a:ext cx="3527181" cy="1439863"/>
              <a:chOff x="2064" y="1616"/>
              <a:chExt cx="2222" cy="907"/>
            </a:xfrm>
          </p:grpSpPr>
          <p:grpSp>
            <p:nvGrpSpPr>
              <p:cNvPr id="30" name="Group 46"/>
              <p:cNvGrpSpPr>
                <a:grpSpLocks/>
              </p:cNvGrpSpPr>
              <p:nvPr/>
            </p:nvGrpSpPr>
            <p:grpSpPr bwMode="auto">
              <a:xfrm>
                <a:off x="2064" y="1616"/>
                <a:ext cx="1678" cy="907"/>
                <a:chOff x="2064" y="1616"/>
                <a:chExt cx="1678" cy="907"/>
              </a:xfrm>
            </p:grpSpPr>
            <p:sp>
              <p:nvSpPr>
                <p:cNvPr id="34" name="Oval 9"/>
                <p:cNvSpPr>
                  <a:spLocks noChangeArrowheads="1"/>
                </p:cNvSpPr>
                <p:nvPr/>
              </p:nvSpPr>
              <p:spPr bwMode="auto">
                <a:xfrm>
                  <a:off x="3152" y="2205"/>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35" name="Arc 15"/>
                <p:cNvSpPr>
                  <a:spLocks/>
                </p:cNvSpPr>
                <p:nvPr/>
              </p:nvSpPr>
              <p:spPr bwMode="auto">
                <a:xfrm rot="-1331169">
                  <a:off x="2064" y="1616"/>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1" name="Group 27"/>
              <p:cNvGrpSpPr>
                <a:grpSpLocks/>
              </p:cNvGrpSpPr>
              <p:nvPr/>
            </p:nvGrpSpPr>
            <p:grpSpPr bwMode="auto">
              <a:xfrm>
                <a:off x="4059" y="2247"/>
                <a:ext cx="227" cy="263"/>
                <a:chOff x="4059" y="1525"/>
                <a:chExt cx="227" cy="263"/>
              </a:xfrm>
            </p:grpSpPr>
            <p:sp>
              <p:nvSpPr>
                <p:cNvPr id="32" name="Text Box 28"/>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3" name="Line 29"/>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1" name="Group 53"/>
            <p:cNvGrpSpPr>
              <a:grpSpLocks/>
            </p:cNvGrpSpPr>
            <p:nvPr/>
          </p:nvGrpSpPr>
          <p:grpSpPr bwMode="auto">
            <a:xfrm>
              <a:off x="2744140" y="2248643"/>
              <a:ext cx="3853962" cy="1735138"/>
              <a:chOff x="1858" y="1734"/>
              <a:chExt cx="2428" cy="1093"/>
            </a:xfrm>
          </p:grpSpPr>
          <p:grpSp>
            <p:nvGrpSpPr>
              <p:cNvPr id="24" name="Group 47"/>
              <p:cNvGrpSpPr>
                <a:grpSpLocks/>
              </p:cNvGrpSpPr>
              <p:nvPr/>
            </p:nvGrpSpPr>
            <p:grpSpPr bwMode="auto">
              <a:xfrm>
                <a:off x="1858" y="1734"/>
                <a:ext cx="1884" cy="1089"/>
                <a:chOff x="1858" y="1734"/>
                <a:chExt cx="1884" cy="1089"/>
              </a:xfrm>
            </p:grpSpPr>
            <p:sp>
              <p:nvSpPr>
                <p:cNvPr id="28" name="Oval 8"/>
                <p:cNvSpPr>
                  <a:spLocks noChangeArrowheads="1"/>
                </p:cNvSpPr>
                <p:nvPr/>
              </p:nvSpPr>
              <p:spPr bwMode="auto">
                <a:xfrm>
                  <a:off x="3152" y="252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9" name="Arc 16"/>
                <p:cNvSpPr>
                  <a:spLocks/>
                </p:cNvSpPr>
                <p:nvPr/>
              </p:nvSpPr>
              <p:spPr bwMode="auto">
                <a:xfrm rot="-940067">
                  <a:off x="1858" y="1734"/>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25" name="Group 30"/>
              <p:cNvGrpSpPr>
                <a:grpSpLocks/>
              </p:cNvGrpSpPr>
              <p:nvPr/>
            </p:nvGrpSpPr>
            <p:grpSpPr bwMode="auto">
              <a:xfrm>
                <a:off x="4059" y="2564"/>
                <a:ext cx="227" cy="263"/>
                <a:chOff x="4059" y="1525"/>
                <a:chExt cx="227" cy="263"/>
              </a:xfrm>
            </p:grpSpPr>
            <p:sp>
              <p:nvSpPr>
                <p:cNvPr id="26" name="Text Box 3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27" name="Line 3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2" name="Group 54"/>
            <p:cNvGrpSpPr>
              <a:grpSpLocks/>
            </p:cNvGrpSpPr>
            <p:nvPr/>
          </p:nvGrpSpPr>
          <p:grpSpPr bwMode="auto">
            <a:xfrm>
              <a:off x="5229431" y="4220319"/>
              <a:ext cx="1225062" cy="360363"/>
              <a:chOff x="3424" y="2976"/>
              <a:chExt cx="771" cy="227"/>
            </a:xfrm>
          </p:grpSpPr>
          <p:grpSp>
            <p:nvGrpSpPr>
              <p:cNvPr id="16" name="Group 36"/>
              <p:cNvGrpSpPr>
                <a:grpSpLocks/>
              </p:cNvGrpSpPr>
              <p:nvPr/>
            </p:nvGrpSpPr>
            <p:grpSpPr bwMode="auto">
              <a:xfrm>
                <a:off x="3424" y="2976"/>
                <a:ext cx="46" cy="227"/>
                <a:chOff x="3424" y="2976"/>
                <a:chExt cx="46" cy="227"/>
              </a:xfrm>
            </p:grpSpPr>
            <p:sp>
              <p:nvSpPr>
                <p:cNvPr id="21" name="Oval 33"/>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2" name="Oval 34"/>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3" name="Oval 35"/>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nvGrpSpPr>
              <p:cNvPr id="17" name="Group 37"/>
              <p:cNvGrpSpPr>
                <a:grpSpLocks/>
              </p:cNvGrpSpPr>
              <p:nvPr/>
            </p:nvGrpSpPr>
            <p:grpSpPr bwMode="auto">
              <a:xfrm>
                <a:off x="4149" y="2976"/>
                <a:ext cx="46" cy="227"/>
                <a:chOff x="3424" y="2976"/>
                <a:chExt cx="46" cy="227"/>
              </a:xfrm>
            </p:grpSpPr>
            <p:sp>
              <p:nvSpPr>
                <p:cNvPr id="18" name="Oval 38"/>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9" name="Oval 39"/>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0" name="Oval 40"/>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grpSp>
          <p:nvGrpSpPr>
            <p:cNvPr id="13" name="Group 50"/>
            <p:cNvGrpSpPr>
              <a:grpSpLocks/>
            </p:cNvGrpSpPr>
            <p:nvPr/>
          </p:nvGrpSpPr>
          <p:grpSpPr bwMode="auto">
            <a:xfrm>
              <a:off x="6886783" y="1845420"/>
              <a:ext cx="2126911" cy="2879725"/>
              <a:chOff x="4468" y="1480"/>
              <a:chExt cx="1339" cy="1814"/>
            </a:xfrm>
          </p:grpSpPr>
          <p:sp>
            <p:nvSpPr>
              <p:cNvPr id="14" name="AutoShape 41"/>
              <p:cNvSpPr>
                <a:spLocks/>
              </p:cNvSpPr>
              <p:nvPr/>
            </p:nvSpPr>
            <p:spPr bwMode="auto">
              <a:xfrm>
                <a:off x="4468" y="1480"/>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5" name="Text Box 42"/>
              <p:cNvSpPr txBox="1">
                <a:spLocks noChangeArrowheads="1"/>
              </p:cNvSpPr>
              <p:nvPr/>
            </p:nvSpPr>
            <p:spPr bwMode="auto">
              <a:xfrm>
                <a:off x="4806" y="2069"/>
                <a:ext cx="10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Sampling</a:t>
                </a:r>
              </a:p>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Distribution</a:t>
                </a:r>
                <a:endParaRPr lang="en-GB" altLang="en-US" sz="2000" dirty="0">
                  <a:latin typeface="Times New Roman" panose="02020603050405020304" pitchFamily="18" charset="0"/>
                  <a:cs typeface="Times New Roman" panose="02020603050405020304" pitchFamily="18" charset="0"/>
                </a:endParaRPr>
              </a:p>
            </p:txBody>
          </p:sp>
        </p:grpSp>
      </p:grpSp>
      <p:sp>
        <p:nvSpPr>
          <p:cNvPr id="53" name="Footer Placeholder 52">
            <a:extLst>
              <a:ext uri="{FF2B5EF4-FFF2-40B4-BE49-F238E27FC236}">
                <a16:creationId xmlns:a16="http://schemas.microsoft.com/office/drawing/2014/main" id="{4A13CE72-12DA-42E2-A87F-C655C2859812}"/>
              </a:ext>
            </a:extLst>
          </p:cNvPr>
          <p:cNvSpPr>
            <a:spLocks noGrp="1"/>
          </p:cNvSpPr>
          <p:nvPr>
            <p:ph type="ftr" sz="quarter" idx="10"/>
          </p:nvPr>
        </p:nvSpPr>
        <p:spPr/>
        <p:txBody>
          <a:bodyPr/>
          <a:lstStyle/>
          <a:p>
            <a:r>
              <a:rPr lang="en-US" altLang="en-US"/>
              <a:t>MC3020-2023</a:t>
            </a:r>
          </a:p>
        </p:txBody>
      </p:sp>
      <p:sp>
        <p:nvSpPr>
          <p:cNvPr id="54" name="Date Placeholder 53">
            <a:extLst>
              <a:ext uri="{FF2B5EF4-FFF2-40B4-BE49-F238E27FC236}">
                <a16:creationId xmlns:a16="http://schemas.microsoft.com/office/drawing/2014/main" id="{5713A79F-F19C-4287-8A63-1839DB01A41D}"/>
              </a:ext>
            </a:extLst>
          </p:cNvPr>
          <p:cNvSpPr>
            <a:spLocks noGrp="1"/>
          </p:cNvSpPr>
          <p:nvPr>
            <p:ph type="dt" sz="half" idx="12"/>
          </p:nvPr>
        </p:nvSpPr>
        <p:spPr/>
        <p:txBody>
          <a:bodyPr/>
          <a:lstStyle/>
          <a:p>
            <a:fld id="{A1A31771-DB30-4FC0-8433-7150C2E55D95}" type="datetime5">
              <a:rPr lang="en-NZ" altLang="en-US" smtClean="0"/>
              <a:t>26-May-23</a:t>
            </a:fld>
            <a:endParaRPr lang="en-US" altLang="en-US"/>
          </a:p>
        </p:txBody>
      </p:sp>
      <p:sp>
        <p:nvSpPr>
          <p:cNvPr id="55" name="Slide Number Placeholder 54">
            <a:extLst>
              <a:ext uri="{FF2B5EF4-FFF2-40B4-BE49-F238E27FC236}">
                <a16:creationId xmlns:a16="http://schemas.microsoft.com/office/drawing/2014/main" id="{C2E4090C-9409-4BDB-BC68-91AD1E234457}"/>
              </a:ext>
            </a:extLst>
          </p:cNvPr>
          <p:cNvSpPr>
            <a:spLocks noGrp="1"/>
          </p:cNvSpPr>
          <p:nvPr>
            <p:ph type="sldNum" sz="quarter" idx="11"/>
          </p:nvPr>
        </p:nvSpPr>
        <p:spPr/>
        <p:txBody>
          <a:bodyPr/>
          <a:lstStyle/>
          <a:p>
            <a:fld id="{E6D38F6D-B68C-43EA-8D93-D9BC679B8240}" type="slidenum">
              <a:rPr lang="en-US" altLang="en-US" smtClean="0"/>
              <a:pPr/>
              <a:t>22</a:t>
            </a:fld>
            <a:endParaRPr lang="en-US" altLang="en-US"/>
          </a:p>
        </p:txBody>
      </p:sp>
    </p:spTree>
    <p:extLst>
      <p:ext uri="{BB962C8B-B14F-4D97-AF65-F5344CB8AC3E}">
        <p14:creationId xmlns:p14="http://schemas.microsoft.com/office/powerpoint/2010/main" val="308744629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Properties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Spread: The Standard Error</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Shape: </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30315359"/>
              </p:ext>
            </p:extLst>
          </p:nvPr>
        </p:nvGraphicFramePr>
        <p:xfrm>
          <a:off x="2506663" y="1922463"/>
          <a:ext cx="1385887" cy="752475"/>
        </p:xfrm>
        <a:graphic>
          <a:graphicData uri="http://schemas.openxmlformats.org/presentationml/2006/ole">
            <mc:AlternateContent xmlns:mc="http://schemas.openxmlformats.org/markup-compatibility/2006">
              <mc:Choice xmlns:v="urn:schemas-microsoft-com:vml" Requires="v">
                <p:oleObj name="Equation" r:id="rId2" imgW="444240" imgH="241200" progId="Equation.3">
                  <p:embed/>
                </p:oleObj>
              </mc:Choice>
              <mc:Fallback>
                <p:oleObj name="Equation" r:id="rId2" imgW="444240" imgH="2412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9224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7031330"/>
              </p:ext>
            </p:extLst>
          </p:nvPr>
        </p:nvGraphicFramePr>
        <p:xfrm>
          <a:off x="6375400" y="2851390"/>
          <a:ext cx="1908175" cy="1339850"/>
        </p:xfrm>
        <a:graphic>
          <a:graphicData uri="http://schemas.openxmlformats.org/presentationml/2006/ole">
            <mc:AlternateContent xmlns:mc="http://schemas.openxmlformats.org/markup-compatibility/2006">
              <mc:Choice xmlns:v="urn:schemas-microsoft-com:vml" Requires="v">
                <p:oleObj name="Equation" r:id="rId4" imgW="596900" imgH="419100" progId="Equation.3">
                  <p:embed/>
                </p:oleObj>
              </mc:Choice>
              <mc:Fallback>
                <p:oleObj name="Equation" r:id="rId4" imgW="596900" imgH="4191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400" y="2851390"/>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5321300" y="4572000"/>
            <a:ext cx="3772186" cy="400110"/>
          </a:xfrm>
          <a:prstGeom prst="rect">
            <a:avLst/>
          </a:prstGeom>
          <a:solidFill>
            <a:srgbClr val="FFFFFF"/>
          </a:solidFill>
          <a:ln>
            <a:solidFill>
              <a:srgbClr val="000000"/>
            </a:solidFill>
          </a:ln>
        </p:spPr>
        <p:txBody>
          <a:bodyPr wrap="square" rtlCol="0">
            <a:spAutoFit/>
          </a:bodyPr>
          <a:lstStyle>
            <a:defPPr>
              <a:defRPr lang="en-AU"/>
            </a:defPPr>
            <a:lvl1pPr>
              <a:defRPr sz="2000" b="1">
                <a:solidFill>
                  <a:srgbClr val="2205FB"/>
                </a:solidFill>
              </a:defRPr>
            </a:lvl1pPr>
          </a:lstStyle>
          <a:p>
            <a:r>
              <a:rPr lang="en-NZ" dirty="0">
                <a:latin typeface="Times New Roman" panose="02020603050405020304" pitchFamily="18" charset="0"/>
                <a:cs typeface="Times New Roman" panose="02020603050405020304" pitchFamily="18" charset="0"/>
              </a:rPr>
              <a:t>Sampling distribution Normal</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3999" y="5183137"/>
            <a:ext cx="3708401" cy="1323439"/>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a:t>
            </a:r>
          </a:p>
          <a:p>
            <a:r>
              <a:rPr lang="en-NZ" sz="2000" b="1" dirty="0">
                <a:solidFill>
                  <a:srgbClr val="2205FB"/>
                </a:solidFill>
                <a:latin typeface="Times New Roman" panose="02020603050405020304" pitchFamily="18" charset="0"/>
                <a:cs typeface="Times New Roman" panose="02020603050405020304" pitchFamily="18" charset="0"/>
              </a:rPr>
              <a:t>(Central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91733" y="5629870"/>
            <a:ext cx="16278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Not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804433" y="4457700"/>
            <a:ext cx="15389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cxnSp>
        <p:nvCxnSpPr>
          <p:cNvPr id="13" name="Straight Arrow Connector 12"/>
          <p:cNvCxnSpPr>
            <a:endCxn id="11" idx="1"/>
          </p:cNvCxnSpPr>
          <p:nvPr/>
        </p:nvCxnSpPr>
        <p:spPr>
          <a:xfrm flipV="1">
            <a:off x="2400300" y="4811643"/>
            <a:ext cx="404133" cy="4271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1"/>
          </p:cNvCxnSpPr>
          <p:nvPr/>
        </p:nvCxnSpPr>
        <p:spPr>
          <a:xfrm>
            <a:off x="2400300" y="5264150"/>
            <a:ext cx="391433" cy="7196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8" idx="1"/>
          </p:cNvCxnSpPr>
          <p:nvPr/>
        </p:nvCxnSpPr>
        <p:spPr>
          <a:xfrm flipV="1">
            <a:off x="4343400" y="4772055"/>
            <a:ext cx="977900" cy="39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flipV="1">
            <a:off x="4419600" y="5844857"/>
            <a:ext cx="914399" cy="1389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6F1AB2E3-D610-42F3-A22A-65C4F9EBDD88}"/>
              </a:ext>
            </a:extLst>
          </p:cNvPr>
          <p:cNvSpPr>
            <a:spLocks noGrp="1"/>
          </p:cNvSpPr>
          <p:nvPr>
            <p:ph type="ftr" sz="quarter" idx="10"/>
          </p:nvPr>
        </p:nvSpPr>
        <p:spPr/>
        <p:txBody>
          <a:bodyPr/>
          <a:lstStyle/>
          <a:p>
            <a:r>
              <a:rPr lang="en-US" altLang="en-US"/>
              <a:t>MC3020-2023</a:t>
            </a:r>
          </a:p>
        </p:txBody>
      </p:sp>
      <p:sp>
        <p:nvSpPr>
          <p:cNvPr id="14" name="Date Placeholder 13">
            <a:extLst>
              <a:ext uri="{FF2B5EF4-FFF2-40B4-BE49-F238E27FC236}">
                <a16:creationId xmlns:a16="http://schemas.microsoft.com/office/drawing/2014/main" id="{64BF39E9-867A-4E82-B725-C5919A604AB1}"/>
              </a:ext>
            </a:extLst>
          </p:cNvPr>
          <p:cNvSpPr>
            <a:spLocks noGrp="1"/>
          </p:cNvSpPr>
          <p:nvPr>
            <p:ph type="dt" sz="half" idx="12"/>
          </p:nvPr>
        </p:nvSpPr>
        <p:spPr/>
        <p:txBody>
          <a:bodyPr/>
          <a:lstStyle/>
          <a:p>
            <a:fld id="{675DB51A-D508-4E75-8AA3-9415E474673C}" type="datetime5">
              <a:rPr lang="en-NZ" altLang="en-US" smtClean="0"/>
              <a:t>26-May-23</a:t>
            </a:fld>
            <a:endParaRPr lang="en-US" altLang="en-US"/>
          </a:p>
        </p:txBody>
      </p:sp>
      <p:sp>
        <p:nvSpPr>
          <p:cNvPr id="16" name="Slide Number Placeholder 15">
            <a:extLst>
              <a:ext uri="{FF2B5EF4-FFF2-40B4-BE49-F238E27FC236}">
                <a16:creationId xmlns:a16="http://schemas.microsoft.com/office/drawing/2014/main" id="{ED9EA8C7-7687-46C1-AECE-73627F289361}"/>
              </a:ext>
            </a:extLst>
          </p:cNvPr>
          <p:cNvSpPr>
            <a:spLocks noGrp="1"/>
          </p:cNvSpPr>
          <p:nvPr>
            <p:ph type="sldNum" sz="quarter" idx="11"/>
          </p:nvPr>
        </p:nvSpPr>
        <p:spPr/>
        <p:txBody>
          <a:bodyPr/>
          <a:lstStyle/>
          <a:p>
            <a:fld id="{E6D38F6D-B68C-43EA-8D93-D9BC679B8240}" type="slidenum">
              <a:rPr lang="en-US" altLang="en-US" smtClean="0"/>
              <a:pPr/>
              <a:t>23</a:t>
            </a:fld>
            <a:endParaRPr lang="en-US" altLang="en-US"/>
          </a:p>
        </p:txBody>
      </p:sp>
    </p:spTree>
    <p:extLst>
      <p:ext uri="{BB962C8B-B14F-4D97-AF65-F5344CB8AC3E}">
        <p14:creationId xmlns:p14="http://schemas.microsoft.com/office/powerpoint/2010/main" val="23858693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443913" cy="1447800"/>
          </a:xfrm>
        </p:spPr>
        <p:txBody>
          <a:bodyPr/>
          <a:lstStyle/>
          <a:p>
            <a:pPr algn="just"/>
            <a:r>
              <a:rPr lang="en-NZ" dirty="0">
                <a:latin typeface="Times New Roman" panose="02020603050405020304" pitchFamily="18" charset="0"/>
                <a:cs typeface="Times New Roman" panose="02020603050405020304" pitchFamily="18" charset="0"/>
              </a:rPr>
              <a:t>What if we only have a single sample?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2250" y="1562100"/>
            <a:ext cx="8680450" cy="1866900"/>
          </a:xfrm>
        </p:spPr>
        <p:txBody>
          <a:bodyPr/>
          <a:lstStyle/>
          <a:p>
            <a:pPr marL="0" indent="0" algn="just">
              <a:buNone/>
            </a:pPr>
            <a:r>
              <a:rPr lang="en-NZ" sz="2800" dirty="0">
                <a:latin typeface="Times New Roman" panose="02020603050405020304" pitchFamily="18" charset="0"/>
                <a:cs typeface="Times New Roman" panose="02020603050405020304" pitchFamily="18" charset="0"/>
              </a:rPr>
              <a:t>Estimate the sampling distribution using the sample statistics.</a:t>
            </a:r>
          </a:p>
          <a:p>
            <a:pPr marL="0" indent="0" algn="just">
              <a:buNone/>
            </a:pPr>
            <a:r>
              <a:rPr lang="en-NZ" sz="2400" dirty="0">
                <a:latin typeface="Times New Roman" panose="02020603050405020304" pitchFamily="18" charset="0"/>
                <a:cs typeface="Times New Roman" panose="02020603050405020304" pitchFamily="18" charset="0"/>
              </a:rPr>
              <a:t>Recall: </a:t>
            </a:r>
            <a:r>
              <a:rPr lang="en-US" sz="2400" dirty="0">
                <a:solidFill>
                  <a:srgbClr val="000000"/>
                </a:solidFill>
                <a:latin typeface="Times New Roman" panose="02020603050405020304" pitchFamily="18" charset="0"/>
                <a:cs typeface="Times New Roman" panose="02020603050405020304" pitchFamily="18" charset="0"/>
              </a:rPr>
              <a:t>We can estimate a Population Parameter with a Sample Statistic</a:t>
            </a:r>
          </a:p>
          <a:p>
            <a:pPr algn="ctr"/>
            <a:endParaRPr lang="en-US" sz="2800" dirty="0">
              <a:solidFill>
                <a:srgbClr val="000000"/>
              </a:solidFill>
              <a:latin typeface="Times New Roman" panose="02020603050405020304" pitchFamily="18" charset="0"/>
              <a:cs typeface="Times New Roman" panose="02020603050405020304" pitchFamily="18" charset="0"/>
            </a:endParaRPr>
          </a:p>
          <a:p>
            <a:pPr marL="0" indent="0">
              <a:buNone/>
            </a:pPr>
            <a:endParaRPr lang="en-GB"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3429000"/>
            <a:ext cx="4572000" cy="2677656"/>
          </a:xfrm>
          <a:prstGeom prst="rect">
            <a:avLst/>
          </a:prstGeom>
        </p:spPr>
        <p:txBody>
          <a:bodyPr>
            <a:spAutoFit/>
          </a:bodyPr>
          <a:lstStyle/>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Standard Error:</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Shape:</a:t>
            </a:r>
            <a:endParaRPr lang="en-GB"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1434541"/>
              </p:ext>
            </p:extLst>
          </p:nvPr>
        </p:nvGraphicFramePr>
        <p:xfrm>
          <a:off x="2317750" y="3300413"/>
          <a:ext cx="1306513" cy="712787"/>
        </p:xfrm>
        <a:graphic>
          <a:graphicData uri="http://schemas.openxmlformats.org/presentationml/2006/ole">
            <mc:AlternateContent xmlns:mc="http://schemas.openxmlformats.org/markup-compatibility/2006">
              <mc:Choice xmlns:v="urn:schemas-microsoft-com:vml" Requires="v">
                <p:oleObj name="Equation" r:id="rId3" imgW="419040" imgH="228600" progId="Equation.3">
                  <p:embed/>
                </p:oleObj>
              </mc:Choice>
              <mc:Fallback>
                <p:oleObj name="Equation" r:id="rId3" imgW="419040" imgH="228600" progId="Equation.3">
                  <p:embed/>
                  <p:pic>
                    <p:nvPicPr>
                      <p:cNvPr id="6" name="Object 5"/>
                      <p:cNvPicPr>
                        <a:picLocks noChangeAspect="1" noChangeArrowheads="1"/>
                      </p:cNvPicPr>
                      <p:nvPr/>
                    </p:nvPicPr>
                    <p:blipFill>
                      <a:blip r:embed="rId4"/>
                      <a:srcRect/>
                      <a:stretch>
                        <a:fillRect/>
                      </a:stretch>
                    </p:blipFill>
                    <p:spPr bwMode="auto">
                      <a:xfrm>
                        <a:off x="2317750" y="3300413"/>
                        <a:ext cx="1306513" cy="712787"/>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7909914"/>
              </p:ext>
            </p:extLst>
          </p:nvPr>
        </p:nvGraphicFramePr>
        <p:xfrm>
          <a:off x="3608388" y="4117975"/>
          <a:ext cx="1746250" cy="1298575"/>
        </p:xfrm>
        <a:graphic>
          <a:graphicData uri="http://schemas.openxmlformats.org/presentationml/2006/ole">
            <mc:AlternateContent xmlns:mc="http://schemas.openxmlformats.org/markup-compatibility/2006">
              <mc:Choice xmlns:v="urn:schemas-microsoft-com:vml" Requires="v">
                <p:oleObj name="Equation" r:id="rId5" imgW="545760" imgH="406080" progId="Equation.3">
                  <p:embed/>
                </p:oleObj>
              </mc:Choice>
              <mc:Fallback>
                <p:oleObj name="Equation" r:id="rId5" imgW="545760" imgH="406080" progId="Equation.3">
                  <p:embed/>
                  <p:pic>
                    <p:nvPicPr>
                      <p:cNvPr id="7" name="Object 6"/>
                      <p:cNvPicPr>
                        <a:picLocks noChangeAspect="1" noChangeArrowheads="1"/>
                      </p:cNvPicPr>
                      <p:nvPr/>
                    </p:nvPicPr>
                    <p:blipFill>
                      <a:blip r:embed="rId6"/>
                      <a:srcRect/>
                      <a:stretch>
                        <a:fillRect/>
                      </a:stretch>
                    </p:blipFill>
                    <p:spPr bwMode="auto">
                      <a:xfrm>
                        <a:off x="3608388" y="4117975"/>
                        <a:ext cx="1746250" cy="129857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2324101" y="5691137"/>
            <a:ext cx="6515100" cy="707886"/>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1DDD777-8A7A-46E4-9033-F7E6B84BDE34}"/>
              </a:ext>
            </a:extLst>
          </p:cNvPr>
          <p:cNvSpPr>
            <a:spLocks noGrp="1"/>
          </p:cNvSpPr>
          <p:nvPr>
            <p:ph type="ftr" sz="quarter" idx="10"/>
          </p:nvPr>
        </p:nvSpPr>
        <p:spPr/>
        <p:txBody>
          <a:bodyPr/>
          <a:lstStyle/>
          <a:p>
            <a:r>
              <a:rPr lang="en-US" altLang="en-US"/>
              <a:t>MC3020-2023</a:t>
            </a:r>
            <a:endParaRPr lang="en-US" altLang="en-US" dirty="0"/>
          </a:p>
        </p:txBody>
      </p:sp>
      <p:sp>
        <p:nvSpPr>
          <p:cNvPr id="11" name="Date Placeholder 10">
            <a:extLst>
              <a:ext uri="{FF2B5EF4-FFF2-40B4-BE49-F238E27FC236}">
                <a16:creationId xmlns:a16="http://schemas.microsoft.com/office/drawing/2014/main" id="{C876AF07-642B-4F62-BF20-E205E6F2E61B}"/>
              </a:ext>
            </a:extLst>
          </p:cNvPr>
          <p:cNvSpPr>
            <a:spLocks noGrp="1"/>
          </p:cNvSpPr>
          <p:nvPr>
            <p:ph type="dt" sz="half" idx="12"/>
          </p:nvPr>
        </p:nvSpPr>
        <p:spPr/>
        <p:txBody>
          <a:bodyPr/>
          <a:lstStyle/>
          <a:p>
            <a:fld id="{0D545E04-385D-4E07-883B-913871AA72F1}" type="datetime5">
              <a:rPr lang="en-NZ" altLang="en-US" smtClean="0"/>
              <a:t>26-May-23</a:t>
            </a:fld>
            <a:endParaRPr lang="en-US" altLang="en-US" dirty="0"/>
          </a:p>
        </p:txBody>
      </p:sp>
      <p:sp>
        <p:nvSpPr>
          <p:cNvPr id="12" name="Slide Number Placeholder 11">
            <a:extLst>
              <a:ext uri="{FF2B5EF4-FFF2-40B4-BE49-F238E27FC236}">
                <a16:creationId xmlns:a16="http://schemas.microsoft.com/office/drawing/2014/main" id="{24D4BD00-1B1E-49C6-B927-D32622DD637D}"/>
              </a:ext>
            </a:extLst>
          </p:cNvPr>
          <p:cNvSpPr>
            <a:spLocks noGrp="1"/>
          </p:cNvSpPr>
          <p:nvPr>
            <p:ph type="sldNum" sz="quarter" idx="11"/>
          </p:nvPr>
        </p:nvSpPr>
        <p:spPr/>
        <p:txBody>
          <a:bodyPr/>
          <a:lstStyle/>
          <a:p>
            <a:fld id="{E6D38F6D-B68C-43EA-8D93-D9BC679B8240}" type="slidenum">
              <a:rPr lang="en-US" altLang="en-US" smtClean="0"/>
              <a:pPr/>
              <a:t>24</a:t>
            </a:fld>
            <a:endParaRPr lang="en-US" altLang="en-US"/>
          </a:p>
        </p:txBody>
      </p:sp>
    </p:spTree>
    <p:extLst>
      <p:ext uri="{BB962C8B-B14F-4D97-AF65-F5344CB8AC3E}">
        <p14:creationId xmlns:p14="http://schemas.microsoft.com/office/powerpoint/2010/main" val="28198214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199" y="457200"/>
            <a:ext cx="8539655" cy="1371600"/>
          </a:xfrm>
        </p:spPr>
        <p:txBody>
          <a:bodyPr/>
          <a:lstStyle/>
          <a:p>
            <a:r>
              <a:rPr lang="en-GB" sz="4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Parameters</a:t>
            </a:r>
            <a:endParaRPr lang="en-US" altLang="en-US" sz="4000"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p:sp>
        <p:nvSpPr>
          <p:cNvPr id="168963" name="Rectangle 3"/>
          <p:cNvSpPr>
            <a:spLocks noGrp="1" noChangeArrowheads="1"/>
          </p:cNvSpPr>
          <p:nvPr>
            <p:ph type="body" idx="1"/>
          </p:nvPr>
        </p:nvSpPr>
        <p:spPr>
          <a:xfrm>
            <a:off x="457199" y="1560786"/>
            <a:ext cx="8229600" cy="4776952"/>
          </a:xfrm>
        </p:spPr>
        <p:txBody>
          <a:bodyPr/>
          <a:lstStyle/>
          <a:p>
            <a:pPr algn="just">
              <a:buFont typeface="Wingdings" panose="05000000000000000000" pitchFamily="2" charset="2"/>
              <a:buChar char="Ø"/>
            </a:pPr>
            <a:r>
              <a:rPr lang="en-IN" altLang="en-US" dirty="0">
                <a:latin typeface="Baskerville Old Face" panose="02020602080505020303" pitchFamily="18" charset="0"/>
              </a:rPr>
              <a:t>Inferences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Inferences about Population Mean</a:t>
            </a:r>
          </a:p>
          <a:p>
            <a:pPr algn="just">
              <a:buFont typeface="Wingdings" panose="05000000000000000000" pitchFamily="2" charset="2"/>
              <a:buChar char="Ø"/>
            </a:pPr>
            <a:r>
              <a:rPr lang="en-IN" altLang="en-US" dirty="0">
                <a:latin typeface="Baskerville Old Face" panose="02020602080505020303" pitchFamily="18" charset="0"/>
              </a:rPr>
              <a:t>Inferences about Population Variance</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Mean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Variance</a:t>
            </a:r>
            <a:endParaRPr lang="en-US" altLang="en-US" dirty="0">
              <a:latin typeface="Baskerville Old Face" panose="02020602080505020303" pitchFamily="18" charset="0"/>
            </a:endParaRPr>
          </a:p>
        </p:txBody>
      </p:sp>
      <p:sp>
        <p:nvSpPr>
          <p:cNvPr id="4" name="Footer Placeholder 3">
            <a:extLst>
              <a:ext uri="{FF2B5EF4-FFF2-40B4-BE49-F238E27FC236}">
                <a16:creationId xmlns:a16="http://schemas.microsoft.com/office/drawing/2014/main" id="{A298F0D2-F069-47AF-B512-66DE7763C00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4715659B-0E53-47DF-AB45-F3CCD71CA66A}"/>
              </a:ext>
            </a:extLst>
          </p:cNvPr>
          <p:cNvSpPr>
            <a:spLocks noGrp="1"/>
          </p:cNvSpPr>
          <p:nvPr>
            <p:ph type="dt" sz="half" idx="12"/>
          </p:nvPr>
        </p:nvSpPr>
        <p:spPr/>
        <p:txBody>
          <a:bodyPr/>
          <a:lstStyle/>
          <a:p>
            <a:fld id="{A359EF95-E58B-459B-982F-719E47A87AD0}"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FD13DC3B-2F7E-4B8C-A6B8-4E4AD07A29D5}"/>
              </a:ext>
            </a:extLst>
          </p:cNvPr>
          <p:cNvSpPr>
            <a:spLocks noGrp="1"/>
          </p:cNvSpPr>
          <p:nvPr>
            <p:ph type="sldNum" sz="quarter" idx="11"/>
          </p:nvPr>
        </p:nvSpPr>
        <p:spPr/>
        <p:txBody>
          <a:bodyPr/>
          <a:lstStyle/>
          <a:p>
            <a:fld id="{E6D38F6D-B68C-43EA-8D93-D9BC679B8240}" type="slidenum">
              <a:rPr lang="en-US" altLang="en-US" smtClean="0"/>
              <a:pPr/>
              <a:t>25</a:t>
            </a:fld>
            <a:endParaRPr lang="en-US" alt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4B6C0-8D6B-4166-831D-806C23AF4EA1}"/>
                  </a:ext>
                </a:extLst>
              </p:cNvPr>
              <p:cNvSpPr txBox="1"/>
              <p:nvPr/>
            </p:nvSpPr>
            <p:spPr>
              <a:xfrm>
                <a:off x="572814" y="1198179"/>
                <a:ext cx="7839666" cy="55399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US" sz="2400" i="1" dirty="0"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oMath>
                </a14:m>
                <a:endParaRPr lang="en-US" sz="2400" dirty="0"/>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Confidence Level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oMath>
                </a14:m>
                <a:endParaRPr lang="en-US" sz="2400" dirty="0"/>
              </a:p>
              <a:p>
                <a:endParaRPr lang="en-US" sz="2400" dirty="0"/>
              </a:p>
              <a:p>
                <a:r>
                  <a:rPr lang="en-US" sz="2400" b="1" dirty="0">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𝐙</m:t>
                        </m:r>
                      </m:e>
                      <m:sub>
                        <m:r>
                          <a:rPr lang="en-US" sz="2400" b="1" i="1">
                            <a:latin typeface="Cambria Math" panose="02040503050406030204" pitchFamily="18" charset="0"/>
                            <a:cs typeface="Times New Roman" panose="02020603050405020304" pitchFamily="18" charset="0"/>
                          </a:rPr>
                          <m:t>𝛂</m:t>
                        </m:r>
                      </m:sub>
                    </m:sSub>
                  </m:oMath>
                </a14:m>
                <a:endParaRPr lang="en-US"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4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7C64B6C0-8D6B-4166-831D-806C23AF4EA1}"/>
                  </a:ext>
                </a:extLst>
              </p:cNvPr>
              <p:cNvSpPr txBox="1">
                <a:spLocks noRot="1" noChangeAspect="1" noMove="1" noResize="1" noEditPoints="1" noAdjustHandles="1" noChangeArrowheads="1" noChangeShapeType="1" noTextEdit="1"/>
              </p:cNvSpPr>
              <p:nvPr/>
            </p:nvSpPr>
            <p:spPr>
              <a:xfrm>
                <a:off x="572814" y="1198179"/>
                <a:ext cx="7839666" cy="5539978"/>
              </a:xfrm>
              <a:prstGeom prst="rect">
                <a:avLst/>
              </a:prstGeom>
              <a:blipFill>
                <a:blip r:embed="rId2"/>
                <a:stretch>
                  <a:fillRect l="-1244" t="-881" r="-1166"/>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A8D7AA26-BCA9-4F54-BB85-0C69FFF5FDDF}"/>
              </a:ext>
            </a:extLst>
          </p:cNvPr>
          <p:cNvGrpSpPr/>
          <p:nvPr/>
        </p:nvGrpSpPr>
        <p:grpSpPr>
          <a:xfrm>
            <a:off x="1979207" y="4110335"/>
            <a:ext cx="4380289" cy="2595265"/>
            <a:chOff x="2362200" y="3505200"/>
            <a:chExt cx="4380289" cy="2595265"/>
          </a:xfrm>
        </p:grpSpPr>
        <p:grpSp>
          <p:nvGrpSpPr>
            <p:cNvPr id="8" name="Group 7">
              <a:extLst>
                <a:ext uri="{FF2B5EF4-FFF2-40B4-BE49-F238E27FC236}">
                  <a16:creationId xmlns:a16="http://schemas.microsoft.com/office/drawing/2014/main" id="{1A946812-27EF-484D-8237-98BBC3F81B6F}"/>
                </a:ext>
              </a:extLst>
            </p:cNvPr>
            <p:cNvGrpSpPr/>
            <p:nvPr/>
          </p:nvGrpSpPr>
          <p:grpSpPr>
            <a:xfrm>
              <a:off x="2362200" y="3505200"/>
              <a:ext cx="4380289" cy="2595265"/>
              <a:chOff x="2362200" y="3505200"/>
              <a:chExt cx="4380289" cy="2595265"/>
            </a:xfrm>
          </p:grpSpPr>
          <p:pic>
            <p:nvPicPr>
              <p:cNvPr id="9" name="Picture 6" descr="https://cnx.org/resources/7d8331a15e41b5b7cea9f5a26cefad278cca6e89/Picture%201.png">
                <a:extLst>
                  <a:ext uri="{FF2B5EF4-FFF2-40B4-BE49-F238E27FC236}">
                    <a16:creationId xmlns:a16="http://schemas.microsoft.com/office/drawing/2014/main" id="{B397220A-D3C1-4F0A-9DDE-3A186D1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148220-444D-4255-969F-00780D459F68}"/>
                      </a:ext>
                    </a:extLst>
                  </p:cNvPr>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10" name="TextBox 9">
                    <a:extLst>
                      <a:ext uri="{FF2B5EF4-FFF2-40B4-BE49-F238E27FC236}">
                        <a16:creationId xmlns:a16="http://schemas.microsoft.com/office/drawing/2014/main" id="{C0148220-444D-4255-969F-00780D459F68}"/>
                      </a:ext>
                    </a:extLst>
                  </p:cNvPr>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49428-213C-4B8E-9825-FB659165F7F1}"/>
                      </a:ext>
                    </a:extLst>
                  </p:cNvPr>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 name="TextBox 10">
                    <a:extLst>
                      <a:ext uri="{FF2B5EF4-FFF2-40B4-BE49-F238E27FC236}">
                        <a16:creationId xmlns:a16="http://schemas.microsoft.com/office/drawing/2014/main" id="{C5A49428-213C-4B8E-9825-FB659165F7F1}"/>
                      </a:ext>
                    </a:extLst>
                  </p:cNvPr>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93FEBE-B695-49E3-A6C1-6C412C6BA097}"/>
                      </a:ext>
                    </a:extLst>
                  </p:cNvPr>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2" name="TextBox 11">
                    <a:extLst>
                      <a:ext uri="{FF2B5EF4-FFF2-40B4-BE49-F238E27FC236}">
                        <a16:creationId xmlns:a16="http://schemas.microsoft.com/office/drawing/2014/main" id="{E393FEBE-B695-49E3-A6C1-6C412C6BA097}"/>
                      </a:ext>
                    </a:extLst>
                  </p:cNvPr>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a:blip r:embed="rId6"/>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96F97A7D-355C-47D1-95B2-9CB8B83ABF2E}"/>
                </a:ext>
              </a:extLst>
            </p:cNvPr>
            <p:cNvCxnSpPr>
              <a:cxnSpLocks/>
              <a:stCxn id="11" idx="2"/>
            </p:cNvCxnSpPr>
            <p:nvPr/>
          </p:nvCxnSpPr>
          <p:spPr bwMode="auto">
            <a:xfrm flipH="1">
              <a:off x="6019800" y="4500265"/>
              <a:ext cx="76200" cy="99664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1C704C7-B3EB-48C9-A246-F303A12559D6}"/>
                </a:ext>
              </a:extLst>
            </p:cNvPr>
            <p:cNvCxnSpPr>
              <a:cxnSpLocks/>
            </p:cNvCxnSpPr>
            <p:nvPr/>
          </p:nvCxnSpPr>
          <p:spPr bwMode="auto">
            <a:xfrm>
              <a:off x="3279228" y="4403834"/>
              <a:ext cx="1387365" cy="55704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itle 1">
            <a:extLst>
              <a:ext uri="{FF2B5EF4-FFF2-40B4-BE49-F238E27FC236}">
                <a16:creationId xmlns:a16="http://schemas.microsoft.com/office/drawing/2014/main" id="{7A5E2C4A-18B2-42D2-BDEB-9A4CB46556B4}"/>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p:sp>
        <p:nvSpPr>
          <p:cNvPr id="2" name="Footer Placeholder 1">
            <a:extLst>
              <a:ext uri="{FF2B5EF4-FFF2-40B4-BE49-F238E27FC236}">
                <a16:creationId xmlns:a16="http://schemas.microsoft.com/office/drawing/2014/main" id="{644CB867-C9B8-456A-9657-1E490C305D5A}"/>
              </a:ext>
            </a:extLst>
          </p:cNvPr>
          <p:cNvSpPr>
            <a:spLocks noGrp="1"/>
          </p:cNvSpPr>
          <p:nvPr>
            <p:ph type="ftr" sz="quarter" idx="10"/>
          </p:nvPr>
        </p:nvSpPr>
        <p:spPr/>
        <p:txBody>
          <a:bodyPr/>
          <a:lstStyle/>
          <a:p>
            <a:r>
              <a:rPr lang="en-US" altLang="en-US"/>
              <a:t>MC3020-2023</a:t>
            </a:r>
          </a:p>
        </p:txBody>
      </p:sp>
      <p:sp>
        <p:nvSpPr>
          <p:cNvPr id="3" name="Date Placeholder 2">
            <a:extLst>
              <a:ext uri="{FF2B5EF4-FFF2-40B4-BE49-F238E27FC236}">
                <a16:creationId xmlns:a16="http://schemas.microsoft.com/office/drawing/2014/main" id="{77E200ED-583B-4EC9-A808-BE7CD03AFE77}"/>
              </a:ext>
            </a:extLst>
          </p:cNvPr>
          <p:cNvSpPr>
            <a:spLocks noGrp="1"/>
          </p:cNvSpPr>
          <p:nvPr>
            <p:ph type="dt" sz="half" idx="12"/>
          </p:nvPr>
        </p:nvSpPr>
        <p:spPr/>
        <p:txBody>
          <a:bodyPr/>
          <a:lstStyle/>
          <a:p>
            <a:fld id="{30D31132-E60F-4037-A12D-F1BAED181BC7}" type="datetime5">
              <a:rPr lang="en-NZ" altLang="en-US" smtClean="0"/>
              <a:t>26-May-23</a:t>
            </a:fld>
            <a:endParaRPr lang="en-US" altLang="en-US"/>
          </a:p>
        </p:txBody>
      </p:sp>
      <p:sp>
        <p:nvSpPr>
          <p:cNvPr id="4" name="Slide Number Placeholder 3">
            <a:extLst>
              <a:ext uri="{FF2B5EF4-FFF2-40B4-BE49-F238E27FC236}">
                <a16:creationId xmlns:a16="http://schemas.microsoft.com/office/drawing/2014/main" id="{C2E542C3-DDF6-4AC6-8514-E0FD11E36DCA}"/>
              </a:ext>
            </a:extLst>
          </p:cNvPr>
          <p:cNvSpPr>
            <a:spLocks noGrp="1"/>
          </p:cNvSpPr>
          <p:nvPr>
            <p:ph type="sldNum" sz="quarter" idx="11"/>
          </p:nvPr>
        </p:nvSpPr>
        <p:spPr/>
        <p:txBody>
          <a:bodyPr/>
          <a:lstStyle/>
          <a:p>
            <a:fld id="{E6D38F6D-B68C-43EA-8D93-D9BC679B8240}" type="slidenum">
              <a:rPr lang="en-US" altLang="en-US" smtClean="0"/>
              <a:pPr/>
              <a:t>26</a:t>
            </a:fld>
            <a:endParaRPr lang="en-US" altLang="en-US"/>
          </a:p>
        </p:txBody>
      </p:sp>
    </p:spTree>
    <p:extLst>
      <p:ext uri="{BB962C8B-B14F-4D97-AF65-F5344CB8AC3E}">
        <p14:creationId xmlns:p14="http://schemas.microsoft.com/office/powerpoint/2010/main" val="394065335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9545" y="541283"/>
                <a:ext cx="8229600" cy="5102772"/>
              </a:xfrm>
              <a:solidFill>
                <a:schemeClr val="accent3">
                  <a:lumMod val="95000"/>
                </a:schemeClr>
              </a:solidFill>
              <a:ln>
                <a:solidFill>
                  <a:schemeClr val="accent1">
                    <a:lumMod val="50000"/>
                  </a:schemeClr>
                </a:solidFill>
              </a:ln>
            </p:spPr>
            <p:txBody>
              <a:bodyPr/>
              <a:lstStyle/>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buNone/>
                </a:pPr>
                <a:r>
                  <a:rPr lang="en-GB" dirty="0">
                    <a:solidFill>
                      <a:srgbClr val="00B050"/>
                    </a:solidFill>
                    <a:latin typeface="Times New Roman" panose="02020603050405020304" pitchFamily="18" charset="0"/>
                    <a:cs typeface="Times New Roman" panose="02020603050405020304" pitchFamily="18" charset="0"/>
                  </a:rPr>
                  <a:t>Find the </a:t>
                </a:r>
                <a14:m>
                  <m:oMath xmlns:m="http://schemas.openxmlformats.org/officeDocument/2006/math">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solidFill>
                      <a:srgbClr val="00B050"/>
                    </a:solidFill>
                    <a:latin typeface="Times New Roman" panose="02020603050405020304" pitchFamily="18" charset="0"/>
                    <a:cs typeface="Times New Roman" panose="02020603050405020304" pitchFamily="18" charset="0"/>
                  </a:rPr>
                  <a:t>and calculate  the </a:t>
                </a:r>
                <a14:m>
                  <m:oMath xmlns:m="http://schemas.openxmlformats.org/officeDocument/2006/math">
                    <m:sSub>
                      <m:sSubPr>
                        <m:ctrlPr>
                          <a:rPr lang="en-GB" i="1">
                            <a:solidFill>
                              <a:srgbClr val="00B050"/>
                            </a:solidFill>
                            <a:latin typeface="Cambria Math" panose="02040503050406030204" pitchFamily="18" charset="0"/>
                            <a:cs typeface="Times New Roman" panose="02020603050405020304" pitchFamily="18" charset="0"/>
                          </a:rPr>
                        </m:ctrlPr>
                      </m:sSubPr>
                      <m:e>
                        <m:r>
                          <a:rPr lang="en-GB" i="1">
                            <a:solidFill>
                              <a:srgbClr val="00B050"/>
                            </a:solidFill>
                            <a:latin typeface="Cambria Math" panose="02040503050406030204" pitchFamily="18" charset="0"/>
                            <a:cs typeface="Times New Roman" panose="02020603050405020304" pitchFamily="18" charset="0"/>
                          </a:rPr>
                          <m:t>𝑍</m:t>
                        </m:r>
                      </m:e>
                      <m:sub>
                        <m:f>
                          <m:fPr>
                            <m:type m:val="skw"/>
                            <m:ctrlPr>
                              <a:rPr lang="en-GB" i="1">
                                <a:solidFill>
                                  <a:srgbClr val="00B050"/>
                                </a:solidFill>
                                <a:latin typeface="Cambria Math" panose="02040503050406030204" pitchFamily="18" charset="0"/>
                                <a:cs typeface="Times New Roman" panose="02020603050405020304" pitchFamily="18" charset="0"/>
                              </a:rPr>
                            </m:ctrlPr>
                          </m:fPr>
                          <m:num>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00B050"/>
                                </a:solidFill>
                                <a:latin typeface="Cambria Math" panose="02040503050406030204" pitchFamily="18" charset="0"/>
                                <a:cs typeface="Times New Roman" panose="02020603050405020304" pitchFamily="18" charset="0"/>
                              </a:rPr>
                              <m:t>2</m:t>
                            </m:r>
                          </m:den>
                        </m:f>
                      </m:sub>
                    </m:sSub>
                  </m:oMath>
                </a14:m>
                <a:r>
                  <a:rPr lang="en-GB" dirty="0">
                    <a:solidFill>
                      <a:srgbClr val="00B050"/>
                    </a:solidFill>
                    <a:latin typeface="Times New Roman" panose="02020603050405020304" pitchFamily="18" charset="0"/>
                    <a:cs typeface="Times New Roman" panose="02020603050405020304" pitchFamily="18" charset="0"/>
                  </a:rPr>
                  <a:t>for following situations:</a:t>
                </a: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95%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FF000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94%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00B05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90%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r>
                      <a:rPr lang="en-GB" b="0" i="0" smtClean="0">
                        <a:solidFill>
                          <a:srgbClr val="FF0000"/>
                        </a:solidFill>
                        <a:latin typeface="Cambria Math" panose="02040503050406030204" pitchFamily="18" charset="0"/>
                        <a:cs typeface="Times New Roman" panose="02020603050405020304" pitchFamily="18" charset="0"/>
                      </a:rPr>
                      <m:t>                                          </m:t>
                    </m:r>
                  </m:oMath>
                </a14:m>
                <a:endParaRPr lang="en-GB" dirty="0">
                  <a:solidFill>
                    <a:srgbClr val="C00000"/>
                  </a:solidFill>
                  <a:latin typeface="Times New Roman" panose="02020603050405020304" pitchFamily="18" charset="0"/>
                  <a:cs typeface="Times New Roman" panose="02020603050405020304" pitchFamily="18" charset="0"/>
                </a:endParaRPr>
              </a:p>
              <a:p>
                <a:pPr marL="0" indent="0" algn="just">
                  <a:buNone/>
                </a:pPr>
                <a:endParaRPr lang="en-GB"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9545" y="541283"/>
                <a:ext cx="8229600" cy="5102772"/>
              </a:xfrm>
              <a:blipFill>
                <a:blip r:embed="rId2"/>
                <a:stretch>
                  <a:fillRect l="-1849" t="-1669" r="-1849"/>
                </a:stretch>
              </a:blipFill>
              <a:ln>
                <a:solidFill>
                  <a:schemeClr val="accent1">
                    <a:lumMod val="50000"/>
                  </a:schemeClr>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890A7A1-7ADD-4B3C-BEA8-EF2588E24F3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3C4FDF2-705F-475E-B49B-308179693765}"/>
              </a:ext>
            </a:extLst>
          </p:cNvPr>
          <p:cNvSpPr>
            <a:spLocks noGrp="1"/>
          </p:cNvSpPr>
          <p:nvPr>
            <p:ph type="dt" sz="half" idx="12"/>
          </p:nvPr>
        </p:nvSpPr>
        <p:spPr/>
        <p:txBody>
          <a:bodyPr/>
          <a:lstStyle/>
          <a:p>
            <a:fld id="{759DB3CA-FC8D-4EB2-83F0-5FA0BA2A6ED1}"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3B54F831-1F18-472C-9224-9663F3D51A90}"/>
              </a:ext>
            </a:extLst>
          </p:cNvPr>
          <p:cNvSpPr>
            <a:spLocks noGrp="1"/>
          </p:cNvSpPr>
          <p:nvPr>
            <p:ph type="sldNum" sz="quarter" idx="11"/>
          </p:nvPr>
        </p:nvSpPr>
        <p:spPr/>
        <p:txBody>
          <a:bodyPr/>
          <a:lstStyle/>
          <a:p>
            <a:fld id="{E6D38F6D-B68C-43EA-8D93-D9BC679B8240}" type="slidenum">
              <a:rPr lang="en-US" altLang="en-US" smtClean="0"/>
              <a:pPr/>
              <a:t>27</a:t>
            </a:fld>
            <a:endParaRPr lang="en-US" altLang="en-US"/>
          </a:p>
        </p:txBody>
      </p:sp>
    </p:spTree>
    <p:extLst>
      <p:ext uri="{BB962C8B-B14F-4D97-AF65-F5344CB8AC3E}">
        <p14:creationId xmlns:p14="http://schemas.microsoft.com/office/powerpoint/2010/main" val="95784453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Use your Calculator:</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94883"/>
            <a:ext cx="8229600" cy="4309534"/>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 hope you can easily calculate from your calculator. Please check your calculator manual or check out following link,</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2"/>
              </a:rPr>
              <a:t>Normal Distribution using the calculator Casio fx-991MS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3"/>
              </a:rPr>
              <a:t>Calculator to find probabilities for normal distribution easy</a:t>
            </a:r>
            <a:endParaRPr lang="en-US" sz="2800" dirty="0">
              <a:highlight>
                <a:srgbClr val="FFFF00"/>
              </a:highlight>
              <a:latin typeface="Times New Roman" panose="02020603050405020304" pitchFamily="18" charset="0"/>
              <a:cs typeface="Times New Roman" panose="02020603050405020304" pitchFamily="18" charset="0"/>
            </a:endParaRPr>
          </a:p>
          <a:p>
            <a:pPr marL="0" indent="0" algn="just">
              <a:buNone/>
            </a:pPr>
            <a:r>
              <a:rPr lang="en-US" sz="2800" dirty="0">
                <a:highlight>
                  <a:srgbClr val="FFFF00"/>
                </a:highlight>
                <a:latin typeface="Times New Roman" panose="02020603050405020304" pitchFamily="18" charset="0"/>
                <a:cs typeface="Times New Roman" panose="02020603050405020304" pitchFamily="18" charset="0"/>
              </a:rPr>
              <a:t>You can verify your answers with the manual calculation method (by using a stats table).</a:t>
            </a: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E4DC96B-8A2C-411A-B14B-DA69841C6285}"/>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447BF285-8962-48A7-8515-9DB252D57230}"/>
              </a:ext>
            </a:extLst>
          </p:cNvPr>
          <p:cNvSpPr>
            <a:spLocks noGrp="1"/>
          </p:cNvSpPr>
          <p:nvPr>
            <p:ph type="dt" sz="half" idx="12"/>
          </p:nvPr>
        </p:nvSpPr>
        <p:spPr/>
        <p:txBody>
          <a:bodyPr/>
          <a:lstStyle/>
          <a:p>
            <a:fld id="{CDD997B7-363C-455D-911C-461F39D6DF25}"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A38908E4-0CD5-4BFB-8743-FC4F3D26651F}"/>
              </a:ext>
            </a:extLst>
          </p:cNvPr>
          <p:cNvSpPr>
            <a:spLocks noGrp="1"/>
          </p:cNvSpPr>
          <p:nvPr>
            <p:ph type="sldNum" sz="quarter" idx="11"/>
          </p:nvPr>
        </p:nvSpPr>
        <p:spPr/>
        <p:txBody>
          <a:bodyPr/>
          <a:lstStyle/>
          <a:p>
            <a:fld id="{E6D38F6D-B68C-43EA-8D93-D9BC679B8240}" type="slidenum">
              <a:rPr lang="en-US" altLang="en-US" smtClean="0"/>
              <a:pPr/>
              <a:t>28</a:t>
            </a:fld>
            <a:endParaRPr lang="en-US" altLang="en-US"/>
          </a:p>
        </p:txBody>
      </p:sp>
    </p:spTree>
    <p:extLst>
      <p:ext uri="{BB962C8B-B14F-4D97-AF65-F5344CB8AC3E}">
        <p14:creationId xmlns:p14="http://schemas.microsoft.com/office/powerpoint/2010/main" val="141332478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2222937"/>
            <a:ext cx="8229600" cy="1371600"/>
          </a:xfrm>
        </p:spPr>
        <p:txBody>
          <a:bodyPr/>
          <a:lstStyle/>
          <a:p>
            <a:pPr algn="ct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a:t>
            </a:r>
            <a:b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b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Proportion </a:t>
            </a:r>
            <a:r>
              <a:rPr lang="en-GB" sz="5000" i="1" dirty="0">
                <a:solidFill>
                  <a:srgbClr val="C00000"/>
                </a:solidFill>
                <a:effectLst>
                  <a:outerShdw blurRad="38100" dist="38100" dir="2700000" algn="tl">
                    <a:srgbClr val="000000">
                      <a:alpha val="43137"/>
                    </a:srgbClr>
                  </a:outerShdw>
                </a:effectLst>
                <a:latin typeface="Baskerville Old Face" panose="02020602080505020303" pitchFamily="18" charset="0"/>
              </a:rPr>
              <a:t>p</a:t>
            </a:r>
          </a:p>
        </p:txBody>
      </p:sp>
      <p:sp>
        <p:nvSpPr>
          <p:cNvPr id="5" name="Footer Placeholder 4">
            <a:extLst>
              <a:ext uri="{FF2B5EF4-FFF2-40B4-BE49-F238E27FC236}">
                <a16:creationId xmlns:a16="http://schemas.microsoft.com/office/drawing/2014/main" id="{C8EFB0D7-6EBD-453C-B912-39C7A0F3DE8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590251C-8DC0-4795-87C7-78320534D140}"/>
              </a:ext>
            </a:extLst>
          </p:cNvPr>
          <p:cNvSpPr>
            <a:spLocks noGrp="1"/>
          </p:cNvSpPr>
          <p:nvPr>
            <p:ph type="dt" sz="half" idx="12"/>
          </p:nvPr>
        </p:nvSpPr>
        <p:spPr/>
        <p:txBody>
          <a:bodyPr/>
          <a:lstStyle/>
          <a:p>
            <a:fld id="{89C57AF5-2439-41A6-A8E4-0A3651E9A120}"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27F9F1F2-1D57-40AA-8725-2052C1746313}"/>
              </a:ext>
            </a:extLst>
          </p:cNvPr>
          <p:cNvSpPr>
            <a:spLocks noGrp="1"/>
          </p:cNvSpPr>
          <p:nvPr>
            <p:ph type="sldNum" sz="quarter" idx="11"/>
          </p:nvPr>
        </p:nvSpPr>
        <p:spPr/>
        <p:txBody>
          <a:bodyPr/>
          <a:lstStyle/>
          <a:p>
            <a:fld id="{E6D38F6D-B68C-43EA-8D93-D9BC679B8240}" type="slidenum">
              <a:rPr lang="en-US" altLang="en-US" smtClean="0"/>
              <a:pPr/>
              <a:t>29</a:t>
            </a:fld>
            <a:endParaRPr lang="en-US" altLang="en-US"/>
          </a:p>
        </p:txBody>
      </p:sp>
    </p:spTree>
    <p:extLst>
      <p:ext uri="{BB962C8B-B14F-4D97-AF65-F5344CB8AC3E}">
        <p14:creationId xmlns:p14="http://schemas.microsoft.com/office/powerpoint/2010/main" val="82400036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9" y="0"/>
            <a:ext cx="6400800"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Statistical Inference</a:t>
            </a:r>
          </a:p>
        </p:txBody>
      </p:sp>
      <p:sp>
        <p:nvSpPr>
          <p:cNvPr id="4099" name="Rectangle 3"/>
          <p:cNvSpPr>
            <a:spLocks noGrp="1" noChangeArrowheads="1"/>
          </p:cNvSpPr>
          <p:nvPr>
            <p:ph idx="1"/>
          </p:nvPr>
        </p:nvSpPr>
        <p:spPr>
          <a:xfrm>
            <a:off x="5569284" y="1274335"/>
            <a:ext cx="3323434" cy="2679356"/>
          </a:xfrm>
          <a:solidFill>
            <a:schemeClr val="bg1"/>
          </a:solidFill>
        </p:spPr>
        <p:txBody>
          <a:bodyPr rtlCol="0">
            <a:noAutofit/>
          </a:bodyPr>
          <a:lstStyle/>
          <a:p>
            <a:pPr marL="0" indent="0" algn="just">
              <a:lnSpc>
                <a:spcPct val="120000"/>
              </a:lnSpc>
              <a:buClr>
                <a:schemeClr val="accent1">
                  <a:lumMod val="75000"/>
                </a:schemeClr>
              </a:buClr>
              <a:buNone/>
              <a:defRPr/>
            </a:pP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Statistical inference </a:t>
            </a:r>
            <a:r>
              <a:rPr lang="en-NZ" sz="2400" dirty="0">
                <a:latin typeface="Times New Roman" panose="02020603050405020304" pitchFamily="18" charset="0"/>
                <a:ea typeface="ＭＳ Ｐゴシック" pitchFamily="34" charset="-128"/>
                <a:cs typeface="Times New Roman" panose="02020603050405020304" pitchFamily="18" charset="0"/>
              </a:rPr>
              <a:t>involves </a:t>
            </a: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estimating </a:t>
            </a:r>
            <a:r>
              <a:rPr lang="en-NZ" sz="2400" dirty="0">
                <a:latin typeface="Times New Roman" panose="02020603050405020304" pitchFamily="18" charset="0"/>
                <a:ea typeface="ＭＳ Ｐゴシック" pitchFamily="34" charset="-128"/>
                <a:cs typeface="Times New Roman" panose="02020603050405020304" pitchFamily="18" charset="0"/>
              </a:rPr>
              <a:t>characteristics of a population (parameters) from a random sample. </a:t>
            </a:r>
          </a:p>
          <a:p>
            <a:pPr marL="0" indent="0" algn="just">
              <a:lnSpc>
                <a:spcPct val="120000"/>
              </a:lnSpc>
              <a:buClr>
                <a:schemeClr val="accent1">
                  <a:lumMod val="75000"/>
                </a:schemeClr>
              </a:buClr>
              <a:buNone/>
              <a:defRPr/>
            </a:pPr>
            <a:endParaRPr lang="en-NZ" sz="2400" dirty="0">
              <a:latin typeface="Times New Roman" panose="02020603050405020304" pitchFamily="18" charset="0"/>
              <a:ea typeface="ＭＳ Ｐゴシック" pitchFamily="34" charset="-128"/>
              <a:cs typeface="Times New Roman" panose="02020603050405020304" pitchFamily="18" charset="0"/>
            </a:endParaRPr>
          </a:p>
          <a:p>
            <a:pPr lvl="1" algn="just">
              <a:defRPr/>
            </a:pPr>
            <a:endParaRPr lang="en-US" sz="1100" dirty="0">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5"/>
          <p:cNvSpPr/>
          <p:nvPr/>
        </p:nvSpPr>
        <p:spPr>
          <a:xfrm>
            <a:off x="323529" y="4271085"/>
            <a:ext cx="8614466" cy="2326267"/>
          </a:xfrm>
          <a:prstGeom prst="rect">
            <a:avLst/>
          </a:prstGeom>
        </p:spPr>
        <p:txBody>
          <a:bodyPr wrap="square" lIns="91431" tIns="45715" rIns="91431" bIns="45715">
            <a:spAutoFit/>
          </a:bodyPr>
          <a:lstStyle/>
          <a:p>
            <a:pPr algn="just">
              <a:defRPr/>
            </a:pPr>
            <a:r>
              <a:rPr lang="en-NZ" sz="2800" dirty="0">
                <a:latin typeface="Times New Roman" panose="02020603050405020304" pitchFamily="18" charset="0"/>
                <a:ea typeface="ＭＳ Ｐゴシック" pitchFamily="34" charset="-128"/>
                <a:cs typeface="Times New Roman" panose="02020603050405020304" pitchFamily="18" charset="0"/>
              </a:rPr>
              <a:t>The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fundamental</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dirty="0">
                <a:latin typeface="Times New Roman" panose="02020603050405020304" pitchFamily="18" charset="0"/>
                <a:ea typeface="ＭＳ Ｐゴシック" pitchFamily="34" charset="-128"/>
                <a:cs typeface="Times New Roman" panose="02020603050405020304" pitchFamily="18" charset="0"/>
              </a:rPr>
              <a:t>rule for using data for Inference is that, available data (sample) can be used to make inferences about a much larger group (population), if the data can be considered to be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representative </a:t>
            </a:r>
            <a:r>
              <a:rPr lang="en-NZ" sz="2800" dirty="0">
                <a:latin typeface="Times New Roman" panose="02020603050405020304" pitchFamily="18" charset="0"/>
                <a:ea typeface="ＭＳ Ｐゴシック" pitchFamily="34" charset="-128"/>
                <a:cs typeface="Times New Roman" panose="02020603050405020304" pitchFamily="18" charset="0"/>
              </a:rPr>
              <a:t>with regard to the question(s) of interest.</a:t>
            </a:r>
          </a:p>
        </p:txBody>
      </p:sp>
      <p:pic>
        <p:nvPicPr>
          <p:cNvPr id="8" name="Picture 2" descr="https://scholar.vt.edu/access/content/group/43c8db00-e78f-4dcd-826c-ac236fb59e24/STAT2004/PopulationFrame.gif"/>
          <p:cNvPicPr>
            <a:picLocks noChangeAspect="1" noChangeArrowheads="1"/>
          </p:cNvPicPr>
          <p:nvPr/>
        </p:nvPicPr>
        <p:blipFill>
          <a:blip r:embed="rId3" cstate="print"/>
          <a:srcRect b="50989"/>
          <a:stretch>
            <a:fillRect/>
          </a:stretch>
        </p:blipFill>
        <p:spPr bwMode="auto">
          <a:xfrm>
            <a:off x="681088" y="1475432"/>
            <a:ext cx="4530637" cy="2450626"/>
          </a:xfrm>
          <a:prstGeom prst="rect">
            <a:avLst/>
          </a:prstGeom>
          <a:noFill/>
        </p:spPr>
      </p:pic>
      <p:sp>
        <p:nvSpPr>
          <p:cNvPr id="4" name="Footer Placeholder 3">
            <a:extLst>
              <a:ext uri="{FF2B5EF4-FFF2-40B4-BE49-F238E27FC236}">
                <a16:creationId xmlns:a16="http://schemas.microsoft.com/office/drawing/2014/main" id="{13CCB833-4A5F-48EF-AC58-7473F83C6AC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1183E31-76D3-485D-9BAF-3046689750AB}"/>
              </a:ext>
            </a:extLst>
          </p:cNvPr>
          <p:cNvSpPr>
            <a:spLocks noGrp="1"/>
          </p:cNvSpPr>
          <p:nvPr>
            <p:ph type="dt" sz="half" idx="12"/>
          </p:nvPr>
        </p:nvSpPr>
        <p:spPr/>
        <p:txBody>
          <a:bodyPr/>
          <a:lstStyle/>
          <a:p>
            <a:fld id="{34D3C962-9764-4A34-8EE6-2EBC6DC85972}"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0B93E709-98E4-40F8-939A-20119FE25C13}"/>
              </a:ext>
            </a:extLst>
          </p:cNvPr>
          <p:cNvSpPr>
            <a:spLocks noGrp="1"/>
          </p:cNvSpPr>
          <p:nvPr>
            <p:ph type="sldNum" sz="quarter" idx="11"/>
          </p:nvPr>
        </p:nvSpPr>
        <p:spPr/>
        <p:txBody>
          <a:bodyPr/>
          <a:lstStyle/>
          <a:p>
            <a:fld id="{E6D38F6D-B68C-43EA-8D93-D9BC679B8240}" type="slidenum">
              <a:rPr lang="en-US" altLang="en-US" smtClean="0"/>
              <a:pPr/>
              <a:t>3</a:t>
            </a:fld>
            <a:endParaRPr lang="en-US" altLang="en-US"/>
          </a:p>
        </p:txBody>
      </p:sp>
    </p:spTree>
    <p:extLst>
      <p:ext uri="{BB962C8B-B14F-4D97-AF65-F5344CB8AC3E}">
        <p14:creationId xmlns:p14="http://schemas.microsoft.com/office/powerpoint/2010/main" val="29367708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86" y="1129859"/>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unknown population proportion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estimated using the sample proportion </a:t>
                </a:r>
                <a14:m>
                  <m:oMath xmlns:m="http://schemas.openxmlformats.org/officeDocument/2006/math">
                    <m:acc>
                      <m:accPr>
                        <m:chr m:val="̂"/>
                        <m:ctrlPr>
                          <a:rPr lang="en-IN" i="1" smtClean="0">
                            <a:latin typeface="Cambria Math" panose="02040503050406030204" pitchFamily="18" charset="0"/>
                          </a:rPr>
                        </m:ctrlPr>
                      </m:accPr>
                      <m:e>
                        <m:r>
                          <a:rPr lang="en-GB" b="0" i="1" smtClean="0">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75000"/>
                                </a:schemeClr>
                              </a:solidFill>
                              <a:latin typeface="Cambria Math" panose="02040503050406030204" pitchFamily="18" charset="0"/>
                            </a:rPr>
                          </m:ctrlPr>
                        </m:accPr>
                        <m:e>
                          <m:r>
                            <a:rPr lang="en-GB" b="0" i="1" smtClean="0">
                              <a:solidFill>
                                <a:schemeClr val="bg2">
                                  <a:lumMod val="75000"/>
                                </a:schemeClr>
                              </a:solidFill>
                              <a:latin typeface="Cambria Math" panose="02040503050406030204" pitchFamily="18" charset="0"/>
                            </a:rPr>
                            <m:t>𝑝</m:t>
                          </m:r>
                        </m:e>
                      </m:acc>
                      <m:r>
                        <a:rPr lang="en-GB" b="0" i="1" smtClean="0">
                          <a:solidFill>
                            <a:schemeClr val="bg2">
                              <a:lumMod val="75000"/>
                            </a:schemeClr>
                          </a:solidFill>
                          <a:latin typeface="Cambria Math" panose="02040503050406030204" pitchFamily="18" charset="0"/>
                        </a:rPr>
                        <m:t> = </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𝑥</m:t>
                          </m:r>
                        </m:num>
                        <m:den>
                          <m:r>
                            <a:rPr lang="en-GB" b="0" i="1" smtClean="0">
                              <a:solidFill>
                                <a:schemeClr val="bg2">
                                  <a:lumMod val="75000"/>
                                </a:schemeClr>
                              </a:solidFill>
                              <a:latin typeface="Cambria Math" panose="02040503050406030204" pitchFamily="18" charset="0"/>
                            </a:rPr>
                            <m:t>𝑛</m:t>
                          </m:r>
                        </m:den>
                      </m:f>
                    </m:oMath>
                  </m:oMathPara>
                </a14:m>
                <a:endParaRPr lang="en-GB" b="0" dirty="0">
                  <a:latin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the number of successes in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Bernoulli trials, and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known as the </a:t>
                </a:r>
                <a:r>
                  <a:rPr lang="en-IN" dirty="0">
                    <a:solidFill>
                      <a:srgbClr val="FF0000"/>
                    </a:solidFill>
                    <a:latin typeface="Times New Roman" panose="02020603050405020304" pitchFamily="18" charset="0"/>
                    <a:cs typeface="Times New Roman" panose="02020603050405020304" pitchFamily="18" charset="0"/>
                  </a:rPr>
                  <a:t>point estimate </a:t>
                </a:r>
                <a:r>
                  <a:rPr lang="en-IN" dirty="0">
                    <a:latin typeface="Times New Roman" panose="02020603050405020304" pitchFamily="18" charset="0"/>
                    <a:cs typeface="Times New Roman" panose="02020603050405020304" pitchFamily="18" charset="0"/>
                  </a:rPr>
                  <a:t>for the parameter.</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86" y="1129859"/>
                <a:ext cx="8229600" cy="3886200"/>
              </a:xfrm>
              <a:blipFill rotWithShape="0">
                <a:blip r:embed="rId2"/>
                <a:stretch>
                  <a:fillRect l="-1852" t="-2194" r="-1926" b="-909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276BB7-49E8-4249-BD28-5959474C66D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0ABDB5D-7F7C-4BE7-A46B-16451BFBE533}"/>
              </a:ext>
            </a:extLst>
          </p:cNvPr>
          <p:cNvSpPr>
            <a:spLocks noGrp="1"/>
          </p:cNvSpPr>
          <p:nvPr>
            <p:ph type="dt" sz="half" idx="12"/>
          </p:nvPr>
        </p:nvSpPr>
        <p:spPr/>
        <p:txBody>
          <a:bodyPr/>
          <a:lstStyle/>
          <a:p>
            <a:fld id="{437BCBAB-D2EC-40C2-B9CA-38B233AE75A8}"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2C0A96B2-CE0A-4ED1-9459-20A1C8A065C8}"/>
              </a:ext>
            </a:extLst>
          </p:cNvPr>
          <p:cNvSpPr>
            <a:spLocks noGrp="1"/>
          </p:cNvSpPr>
          <p:nvPr>
            <p:ph type="sldNum" sz="quarter" idx="11"/>
          </p:nvPr>
        </p:nvSpPr>
        <p:spPr/>
        <p:txBody>
          <a:bodyPr/>
          <a:lstStyle/>
          <a:p>
            <a:fld id="{E6D38F6D-B68C-43EA-8D93-D9BC679B8240}" type="slidenum">
              <a:rPr lang="en-US" altLang="en-US" smtClean="0"/>
              <a:pPr/>
              <a:t>30</a:t>
            </a:fld>
            <a:endParaRPr lang="en-US" altLang="en-US"/>
          </a:p>
        </p:txBody>
      </p:sp>
    </p:spTree>
    <p:extLst>
      <p:ext uri="{BB962C8B-B14F-4D97-AF65-F5344CB8AC3E}">
        <p14:creationId xmlns:p14="http://schemas.microsoft.com/office/powerpoint/2010/main" val="10957400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By the central limit theorem, for large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(by large we mean at least 30 unless otherwise defined), the sampling distribution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a:t>
                </a:r>
                <a:r>
                  <a:rPr lang="en-IN" dirty="0">
                    <a:solidFill>
                      <a:srgbClr val="FF0000"/>
                    </a:solidFill>
                    <a:latin typeface="Times New Roman" panose="02020603050405020304" pitchFamily="18" charset="0"/>
                    <a:cs typeface="Times New Roman" panose="02020603050405020304" pitchFamily="18" charset="0"/>
                  </a:rPr>
                  <a:t>approximately normal</a:t>
                </a:r>
                <a:r>
                  <a:rPr lang="en-IN" dirty="0">
                    <a:latin typeface="Times New Roman" panose="02020603050405020304" pitchFamily="18" charset="0"/>
                    <a:cs typeface="Times New Roman" panose="02020603050405020304" pitchFamily="18" charset="0"/>
                  </a:rPr>
                  <a:t> with the mean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ctr">
                  <a:buNone/>
                </a:pPr>
                <a14:m>
                  <m:oMath xmlns:m="http://schemas.openxmlformats.org/officeDocument/2006/math">
                    <m:r>
                      <a:rPr lang="en-GB" b="0" i="1" smtClean="0">
                        <a:solidFill>
                          <a:schemeClr val="bg2">
                            <a:lumMod val="75000"/>
                          </a:schemeClr>
                        </a:solidFill>
                        <a:latin typeface="Cambria Math" panose="02040503050406030204" pitchFamily="18" charset="0"/>
                      </a:rPr>
                      <m:t>𝐸</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𝑝</m:t>
                    </m:r>
                  </m:oMath>
                </a14:m>
                <a:r>
                  <a:rPr lang="en-GB" dirty="0">
                    <a:solidFill>
                      <a:schemeClr val="bg2">
                        <a:lumMod val="75000"/>
                      </a:schemeClr>
                    </a:solidFill>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and Variance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
                    </m:oMathParaPr>
                    <m:oMath xmlns:m="http://schemas.openxmlformats.org/officeDocument/2006/math">
                      <m:r>
                        <a:rPr lang="en-GB" b="0" i="1" smtClean="0">
                          <a:solidFill>
                            <a:schemeClr val="bg2">
                              <a:lumMod val="75000"/>
                            </a:schemeClr>
                          </a:solidFill>
                          <a:latin typeface="Cambria Math" panose="02040503050406030204" pitchFamily="18" charset="0"/>
                        </a:rPr>
                        <m:t>𝑉𝑎𝑟</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(1−</m:t>
                          </m:r>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m:t>
                          </m:r>
                        </m:num>
                        <m:den>
                          <m:r>
                            <a:rPr lang="en-GB" b="0" i="1" smtClean="0">
                              <a:solidFill>
                                <a:schemeClr val="bg2">
                                  <a:lumMod val="75000"/>
                                </a:schemeClr>
                              </a:solidFill>
                              <a:latin typeface="Cambria Math" panose="02040503050406030204" pitchFamily="18" charset="0"/>
                            </a:rPr>
                            <m:t>𝑛</m:t>
                          </m:r>
                        </m:den>
                      </m:f>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51794"/>
                <a:ext cx="8229600" cy="3886200"/>
              </a:xfrm>
              <a:blipFill rotWithShape="0">
                <a:blip r:embed="rId2"/>
                <a:stretch>
                  <a:fillRect l="-1926" t="-2198" r="-1852" b="-549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CF5EAB9-5E4E-4CFD-B175-636149326F5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1184885-8669-4551-8FD0-959752A7A2E7}"/>
              </a:ext>
            </a:extLst>
          </p:cNvPr>
          <p:cNvSpPr>
            <a:spLocks noGrp="1"/>
          </p:cNvSpPr>
          <p:nvPr>
            <p:ph type="dt" sz="half" idx="12"/>
          </p:nvPr>
        </p:nvSpPr>
        <p:spPr/>
        <p:txBody>
          <a:bodyPr/>
          <a:lstStyle/>
          <a:p>
            <a:fld id="{E2EC8898-065D-44AA-806C-F56ED52CB6AA}"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844697EA-8202-42AB-8761-49C827CA907D}"/>
              </a:ext>
            </a:extLst>
          </p:cNvPr>
          <p:cNvSpPr>
            <a:spLocks noGrp="1"/>
          </p:cNvSpPr>
          <p:nvPr>
            <p:ph type="sldNum" sz="quarter" idx="11"/>
          </p:nvPr>
        </p:nvSpPr>
        <p:spPr/>
        <p:txBody>
          <a:bodyPr/>
          <a:lstStyle/>
          <a:p>
            <a:fld id="{E6D38F6D-B68C-43EA-8D93-D9BC679B8240}" type="slidenum">
              <a:rPr lang="en-US" altLang="en-US" smtClean="0"/>
              <a:pPr/>
              <a:t>31</a:t>
            </a:fld>
            <a:endParaRPr lang="en-US" altLang="en-US"/>
          </a:p>
        </p:txBody>
      </p:sp>
    </p:spTree>
    <p:extLst>
      <p:ext uri="{BB962C8B-B14F-4D97-AF65-F5344CB8AC3E}">
        <p14:creationId xmlns:p14="http://schemas.microsoft.com/office/powerpoint/2010/main" val="371233350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30772"/>
                <a:ext cx="8229600" cy="3886200"/>
              </a:xfrm>
            </p:spPr>
            <p:txBody>
              <a:bodyPr/>
              <a:lstStyle/>
              <a:p>
                <a:pPr marL="0" indent="0" algn="just">
                  <a:buNone/>
                </a:pPr>
                <a:r>
                  <a:rPr lang="en-GB" dirty="0">
                    <a:latin typeface="Times New Roman" panose="02020603050405020304" pitchFamily="18" charset="0"/>
                    <a:cs typeface="Times New Roman" panose="02020603050405020304" pitchFamily="18" charset="0"/>
                  </a:rPr>
                  <a:t>The corresponding standardized statistic,</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 −</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num>
                        <m:den>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GB" i="1">
                                      <a:solidFill>
                                        <a:schemeClr val="bg2">
                                          <a:lumMod val="75000"/>
                                        </a:schemeClr>
                                      </a:solidFill>
                                      <a:latin typeface="Cambria Math" panose="02040503050406030204" pitchFamily="18" charset="0"/>
                                    </a:rPr>
                                  </m:ctrlPr>
                                </m:fPr>
                                <m:num>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m:t>
                                  </m:r>
                                </m:num>
                                <m:den>
                                  <m:r>
                                    <a:rPr lang="en-GB" i="1">
                                      <a:solidFill>
                                        <a:schemeClr val="bg2">
                                          <a:lumMod val="75000"/>
                                        </a:schemeClr>
                                      </a:solidFill>
                                      <a:latin typeface="Cambria Math" panose="02040503050406030204" pitchFamily="18" charset="0"/>
                                    </a:rPr>
                                    <m:t>𝑛</m:t>
                                  </m:r>
                                </m:den>
                              </m:f>
                            </m:e>
                          </m:rad>
                        </m:den>
                      </m:f>
                    </m:oMath>
                  </m:oMathPara>
                </a14:m>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𝑃</m:t>
                      </m:r>
                      <m:d>
                        <m:dPr>
                          <m:ctrlPr>
                            <a:rPr lang="en-GB" b="0" i="1" smtClean="0">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&lt;</m:t>
                          </m:r>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&lt;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IN" dirty="0">
                    <a:latin typeface="Times New Roman" panose="02020603050405020304" pitchFamily="18" charset="0"/>
                    <a:cs typeface="Times New Roman" panose="02020603050405020304" pitchFamily="18" charset="0"/>
                  </a:rPr>
                  <a:t> is the value of Z in the standard  normal table so that the right tail area beyond or above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GB" dirty="0">
                    <a:latin typeface="Times New Roman" panose="02020603050405020304" pitchFamily="18" charset="0"/>
                    <a:cs typeface="Times New Roman" panose="02020603050405020304" pitchFamily="18" charset="0"/>
                  </a:rPr>
                  <a:t>is </a:t>
                </a:r>
                <a14:m>
                  <m:oMath xmlns:m="http://schemas.openxmlformats.org/officeDocument/2006/math">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30772"/>
                <a:ext cx="8229600" cy="3886200"/>
              </a:xfrm>
              <a:blipFill rotWithShape="0">
                <a:blip r:embed="rId2"/>
                <a:stretch>
                  <a:fillRect l="-1926" t="-2194" r="-1852" b="-50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82664D0-7C22-4A27-8005-648563051B58}"/>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B676BA3-6380-494E-A353-58BC11F4E3DB}"/>
              </a:ext>
            </a:extLst>
          </p:cNvPr>
          <p:cNvSpPr>
            <a:spLocks noGrp="1"/>
          </p:cNvSpPr>
          <p:nvPr>
            <p:ph type="dt" sz="half" idx="12"/>
          </p:nvPr>
        </p:nvSpPr>
        <p:spPr/>
        <p:txBody>
          <a:bodyPr/>
          <a:lstStyle/>
          <a:p>
            <a:fld id="{02768BEA-2BCC-40D6-B481-7737C9A89CB5}"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911DEDD8-FBC3-442B-AB4C-B297EE2F9186}"/>
              </a:ext>
            </a:extLst>
          </p:cNvPr>
          <p:cNvSpPr>
            <a:spLocks noGrp="1"/>
          </p:cNvSpPr>
          <p:nvPr>
            <p:ph type="sldNum" sz="quarter" idx="11"/>
          </p:nvPr>
        </p:nvSpPr>
        <p:spPr/>
        <p:txBody>
          <a:bodyPr/>
          <a:lstStyle/>
          <a:p>
            <a:fld id="{E6D38F6D-B68C-43EA-8D93-D9BC679B8240}" type="slidenum">
              <a:rPr lang="en-US" altLang="en-US" smtClean="0"/>
              <a:pPr/>
              <a:t>32</a:t>
            </a:fld>
            <a:endParaRPr lang="en-US" altLang="en-US"/>
          </a:p>
        </p:txBody>
      </p:sp>
    </p:spTree>
    <p:extLst>
      <p:ext uri="{BB962C8B-B14F-4D97-AF65-F5344CB8AC3E}">
        <p14:creationId xmlns:p14="http://schemas.microsoft.com/office/powerpoint/2010/main" val="57085033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3077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Note that in the </a:t>
                </a:r>
                <a:r>
                  <a:rPr lang="en-IN" dirty="0">
                    <a:solidFill>
                      <a:srgbClr val="3333FF"/>
                    </a:solidFill>
                    <a:latin typeface="Times New Roman" panose="02020603050405020304" pitchFamily="18" charset="0"/>
                    <a:cs typeface="Times New Roman" panose="02020603050405020304" pitchFamily="18" charset="0"/>
                  </a:rPr>
                  <a:t>standard error </a:t>
                </a:r>
                <a:r>
                  <a:rPr lang="en-IN" dirty="0">
                    <a:latin typeface="Times New Roman" panose="02020603050405020304" pitchFamily="18" charset="0"/>
                    <a:cs typeface="Times New Roman" panose="02020603050405020304" pitchFamily="18" charset="0"/>
                  </a:rPr>
                  <a:t>or</a:t>
                </a:r>
                <a:r>
                  <a:rPr lang="en-IN" dirty="0">
                    <a:solidFill>
                      <a:srgbClr val="3333FF"/>
                    </a:solidFill>
                    <a:latin typeface="Times New Roman" panose="02020603050405020304" pitchFamily="18" charset="0"/>
                    <a:cs typeface="Times New Roman" panose="02020603050405020304" pitchFamily="18" charset="0"/>
                  </a:rPr>
                  <a:t> the   standard deviation of </a:t>
                </a:r>
                <a14:m>
                  <m:oMath xmlns:m="http://schemas.openxmlformats.org/officeDocument/2006/math">
                    <m:acc>
                      <m:accPr>
                        <m:chr m:val="̂"/>
                        <m:ctrlPr>
                          <a:rPr lang="en-IN" i="1" smtClean="0">
                            <a:solidFill>
                              <a:srgbClr val="3333FF"/>
                            </a:solidFill>
                            <a:latin typeface="Cambria Math" panose="02040503050406030204" pitchFamily="18" charset="0"/>
                            <a:cs typeface="Times New Roman" panose="02020603050405020304" pitchFamily="18" charset="0"/>
                          </a:rPr>
                        </m:ctrlPr>
                      </m:accPr>
                      <m:e>
                        <m:r>
                          <a:rPr lang="en-GB" b="0" i="1" smtClean="0">
                            <a:solidFill>
                              <a:srgbClr val="3333FF"/>
                            </a:solidFill>
                            <a:latin typeface="Cambria Math" panose="02040503050406030204" pitchFamily="18" charset="0"/>
                            <a:cs typeface="Times New Roman" panose="02020603050405020304" pitchFamily="18" charset="0"/>
                          </a:rPr>
                          <m:t>𝑝</m:t>
                        </m:r>
                      </m:e>
                    </m:acc>
                    <m:r>
                      <a:rPr lang="en-GB" b="0" i="1"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substituted by it’s estimate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𝑝</m:t>
                        </m:r>
                      </m:e>
                    </m:acc>
                  </m:oMath>
                </a14:m>
                <a:r>
                  <a:rPr lang="en-IN" dirty="0">
                    <a:latin typeface="Times New Roman" panose="02020603050405020304" pitchFamily="18" charset="0"/>
                    <a:cs typeface="Times New Roman" panose="02020603050405020304" pitchFamily="18" charset="0"/>
                  </a:rPr>
                  <a:t> and denoted as</a:t>
                </a:r>
              </a:p>
              <a:p>
                <a:pPr marL="0" indent="0" algn="just">
                  <a:buNone/>
                </a:pP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e>
                        <m:sub>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30773"/>
                <a:ext cx="8229600" cy="3886200"/>
              </a:xfrm>
              <a:blipFill rotWithShape="0">
                <a:blip r:embed="rId2"/>
                <a:stretch>
                  <a:fillRect l="-1926" t="-2194" r="-1852" b="-7680"/>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6E79DF3F-BDE2-471B-B530-C5E310336B1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98E6156-DF6A-4916-8149-EBC7FA8C7847}"/>
              </a:ext>
            </a:extLst>
          </p:cNvPr>
          <p:cNvSpPr>
            <a:spLocks noGrp="1"/>
          </p:cNvSpPr>
          <p:nvPr>
            <p:ph type="dt" sz="half" idx="12"/>
          </p:nvPr>
        </p:nvSpPr>
        <p:spPr/>
        <p:txBody>
          <a:bodyPr/>
          <a:lstStyle/>
          <a:p>
            <a:fld id="{A67CEC6B-F19B-4F99-8245-3E751038EAB4}"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BD5F02B0-BED0-486D-AD90-85681AC93806}"/>
              </a:ext>
            </a:extLst>
          </p:cNvPr>
          <p:cNvSpPr>
            <a:spLocks noGrp="1"/>
          </p:cNvSpPr>
          <p:nvPr>
            <p:ph type="sldNum" sz="quarter" idx="11"/>
          </p:nvPr>
        </p:nvSpPr>
        <p:spPr/>
        <p:txBody>
          <a:bodyPr/>
          <a:lstStyle/>
          <a:p>
            <a:fld id="{E6D38F6D-B68C-43EA-8D93-D9BC679B8240}" type="slidenum">
              <a:rPr lang="en-US" altLang="en-US" smtClean="0"/>
              <a:pPr/>
              <a:t>33</a:t>
            </a:fld>
            <a:endParaRPr lang="en-US" altLang="en-US"/>
          </a:p>
        </p:txBody>
      </p:sp>
    </p:spTree>
    <p:extLst>
      <p:ext uri="{BB962C8B-B14F-4D97-AF65-F5344CB8AC3E}">
        <p14:creationId xmlns:p14="http://schemas.microsoft.com/office/powerpoint/2010/main" val="427347797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3" y="562303"/>
                <a:ext cx="8770883" cy="3886200"/>
              </a:xfrm>
            </p:spPr>
            <p:txBody>
              <a:bodyPr/>
              <a:lstStyle/>
              <a:p>
                <a:pPr marL="0" indent="0">
                  <a:buNone/>
                </a:pPr>
                <a:r>
                  <a:rPr lang="en-GB" dirty="0">
                    <a:latin typeface="Times New Roman" panose="02020603050405020304" pitchFamily="18" charset="0"/>
                    <a:cs typeface="Times New Roman" panose="02020603050405020304" pitchFamily="18" charset="0"/>
                  </a:rPr>
                  <a:t>The interval computed as,</a:t>
                </a:r>
              </a:p>
              <a:p>
                <a:pPr marL="0" indent="0">
                  <a:buNone/>
                </a:pPr>
                <a14:m>
                  <m:oMath xmlns:m="http://schemas.openxmlformats.org/officeDocument/2006/math">
                    <m:d>
                      <m:dPr>
                        <m:ctrlPr>
                          <a:rPr lang="en-GB"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GB"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b="0" i="1" smtClean="0">
                                    <a:solidFill>
                                      <a:schemeClr val="bg2">
                                        <a:lumMod val="75000"/>
                                      </a:schemeClr>
                                    </a:solidFill>
                                    <a:latin typeface="Cambria Math" panose="02040503050406030204" pitchFamily="18" charset="0"/>
                                    <a:cs typeface="Times New Roman" panose="02020603050405020304" pitchFamily="18" charset="0"/>
                                  </a:rPr>
                                  <m:t>𝑛</m:t>
                                </m:r>
                              </m:den>
                            </m:f>
                          </m:e>
                        </m:rad>
                        <m:r>
                          <a:rPr lang="en-GB"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e>
                    </m:d>
                  </m:oMath>
                </a14:m>
                <a:r>
                  <a:rPr lang="en-GB"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is known as the </a:t>
                </a:r>
                <a14:m>
                  <m:oMath xmlns:m="http://schemas.openxmlformats.org/officeDocument/2006/math">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r>
                      <m:rPr>
                        <m:nor/>
                      </m:rPr>
                      <a:rPr lang="en-GB" b="0" i="0" smtClean="0">
                        <a:latin typeface="Cambria Math" panose="020405030504060302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confidence</m:t>
                    </m:r>
                  </m:oMath>
                </a14:m>
                <a:r>
                  <a:rPr lang="en-IN" dirty="0">
                    <a:latin typeface="Times New Roman" panose="02020603050405020304" pitchFamily="18" charset="0"/>
                    <a:cs typeface="Times New Roman" panose="02020603050405020304" pitchFamily="18" charset="0"/>
                  </a:rPr>
                  <a:t> interval estimate for </a:t>
                </a:r>
                <a:r>
                  <a:rPr lang="en-IN" i="1" dirty="0">
                    <a:latin typeface="Times New Roman" panose="02020603050405020304" pitchFamily="18" charset="0"/>
                    <a:cs typeface="Times New Roman" panose="02020603050405020304" pitchFamily="18" charset="0"/>
                  </a:rPr>
                  <a:t>p.</a:t>
                </a:r>
              </a:p>
              <a:p>
                <a:pPr marL="0" indent="0">
                  <a:buNone/>
                </a:pPr>
                <a:r>
                  <a:rPr lang="en-GB" dirty="0">
                    <a:latin typeface="Times New Roman" panose="02020603050405020304" pitchFamily="18" charset="0"/>
                    <a:cs typeface="Times New Roman" panose="02020603050405020304" pitchFamily="18" charset="0"/>
                  </a:rPr>
                  <a:t>In general,</a:t>
                </a:r>
              </a:p>
              <a:p>
                <a:pPr marL="0" indent="0">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𝐸</m:t>
                      </m:r>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is known as the </a:t>
                </a:r>
                <a:r>
                  <a:rPr lang="en-IN" dirty="0">
                    <a:solidFill>
                      <a:srgbClr val="FF0000"/>
                    </a:solidFill>
                    <a:latin typeface="Times New Roman" panose="02020603050405020304" pitchFamily="18" charset="0"/>
                    <a:cs typeface="Times New Roman" panose="02020603050405020304" pitchFamily="18" charset="0"/>
                  </a:rPr>
                  <a:t>margin of error </a:t>
                </a:r>
                <a:r>
                  <a:rPr lang="en-IN" dirty="0">
                    <a:latin typeface="Times New Roman" panose="02020603050405020304" pitchFamily="18" charset="0"/>
                    <a:cs typeface="Times New Roman" panose="02020603050405020304" pitchFamily="18" charset="0"/>
                  </a:rPr>
                  <a:t>in estimating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3" y="562303"/>
                <a:ext cx="8770883" cy="3886200"/>
              </a:xfrm>
              <a:blipFill rotWithShape="0">
                <a:blip r:embed="rId2"/>
                <a:stretch>
                  <a:fillRect l="-1808" t="-2194" r="-2573" b="-385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F6597D0-8896-446E-AFCE-A022536D486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B76CCF4-411F-40EF-A7F6-3EE2D2AF5C25}"/>
              </a:ext>
            </a:extLst>
          </p:cNvPr>
          <p:cNvSpPr>
            <a:spLocks noGrp="1"/>
          </p:cNvSpPr>
          <p:nvPr>
            <p:ph type="dt" sz="half" idx="12"/>
          </p:nvPr>
        </p:nvSpPr>
        <p:spPr/>
        <p:txBody>
          <a:bodyPr/>
          <a:lstStyle/>
          <a:p>
            <a:fld id="{EAD10043-673C-4B80-B0F7-F62DBD90EBAD}"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EEC96FDE-FA9B-41FC-96F5-78694345A960}"/>
              </a:ext>
            </a:extLst>
          </p:cNvPr>
          <p:cNvSpPr>
            <a:spLocks noGrp="1"/>
          </p:cNvSpPr>
          <p:nvPr>
            <p:ph type="sldNum" sz="quarter" idx="11"/>
          </p:nvPr>
        </p:nvSpPr>
        <p:spPr/>
        <p:txBody>
          <a:bodyPr/>
          <a:lstStyle/>
          <a:p>
            <a:fld id="{E6D38F6D-B68C-43EA-8D93-D9BC679B8240}" type="slidenum">
              <a:rPr lang="en-US" altLang="en-US" smtClean="0"/>
              <a:pPr/>
              <a:t>34</a:t>
            </a:fld>
            <a:endParaRPr lang="en-US" altLang="en-US"/>
          </a:p>
        </p:txBody>
      </p:sp>
    </p:spTree>
    <p:extLst>
      <p:ext uri="{BB962C8B-B14F-4D97-AF65-F5344CB8AC3E}">
        <p14:creationId xmlns:p14="http://schemas.microsoft.com/office/powerpoint/2010/main" val="86213183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3466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In a survey of 200 college a graduates in 2008, 76 of them found the professional jobs relating to their areas of studies. The point estimate of the proportion of 2008 college graduates obtaining the jobs related to their areas of studies.</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 = </m:t>
                      </m:r>
                      <m:f>
                        <m:fPr>
                          <m:ctrlPr>
                            <a:rPr lang="en-GB" i="1">
                              <a:latin typeface="Cambria Math" panose="02040503050406030204" pitchFamily="18" charset="0"/>
                            </a:rPr>
                          </m:ctrlPr>
                        </m:fPr>
                        <m:num>
                          <m:r>
                            <a:rPr lang="en-GB" i="1">
                              <a:latin typeface="Cambria Math" panose="02040503050406030204" pitchFamily="18" charset="0"/>
                            </a:rPr>
                            <m:t>𝑥</m:t>
                          </m:r>
                        </m:num>
                        <m:den>
                          <m:r>
                            <a:rPr lang="en-GB" i="1">
                              <a:latin typeface="Cambria Math" panose="02040503050406030204" pitchFamily="18" charset="0"/>
                            </a:rPr>
                            <m:t>𝑛</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76</m:t>
                          </m:r>
                        </m:num>
                        <m:den>
                          <m:r>
                            <a:rPr lang="en-GB" b="0" i="1" smtClean="0">
                              <a:latin typeface="Cambria Math" panose="02040503050406030204" pitchFamily="18" charset="0"/>
                            </a:rPr>
                            <m:t>200</m:t>
                          </m:r>
                        </m:den>
                      </m:f>
                      <m:r>
                        <a:rPr lang="en-GB" b="0" i="1" smtClean="0">
                          <a:latin typeface="Cambria Math" panose="02040503050406030204" pitchFamily="18" charset="0"/>
                        </a:rPr>
                        <m:t>=0.38</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34663"/>
                <a:ext cx="8229600" cy="3886200"/>
              </a:xfrm>
              <a:blipFill rotWithShape="0">
                <a:blip r:embed="rId2"/>
                <a:stretch>
                  <a:fillRect l="-1852" t="-2194" r="-1852"/>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769000E6-E136-4AFC-9259-4954BD882792}"/>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02CA3E56-79B8-4A2C-B695-838CB3BEFBE6}"/>
              </a:ext>
            </a:extLst>
          </p:cNvPr>
          <p:cNvSpPr>
            <a:spLocks noGrp="1"/>
          </p:cNvSpPr>
          <p:nvPr>
            <p:ph type="dt" sz="half" idx="12"/>
          </p:nvPr>
        </p:nvSpPr>
        <p:spPr/>
        <p:txBody>
          <a:bodyPr/>
          <a:lstStyle/>
          <a:p>
            <a:fld id="{5958195C-BE01-4FDA-9D36-B1B0BBFBA15B}"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1FB58AAD-2CE9-42BA-A3AB-1053058C6800}"/>
              </a:ext>
            </a:extLst>
          </p:cNvPr>
          <p:cNvSpPr>
            <a:spLocks noGrp="1"/>
          </p:cNvSpPr>
          <p:nvPr>
            <p:ph type="sldNum" sz="quarter" idx="11"/>
          </p:nvPr>
        </p:nvSpPr>
        <p:spPr/>
        <p:txBody>
          <a:bodyPr/>
          <a:lstStyle/>
          <a:p>
            <a:fld id="{E6D38F6D-B68C-43EA-8D93-D9BC679B8240}" type="slidenum">
              <a:rPr lang="en-US" altLang="en-US" smtClean="0"/>
              <a:pPr/>
              <a:t>35</a:t>
            </a:fld>
            <a:endParaRPr lang="en-US" altLang="en-US"/>
          </a:p>
        </p:txBody>
      </p:sp>
    </p:spTree>
    <p:extLst>
      <p:ext uri="{BB962C8B-B14F-4D97-AF65-F5344CB8AC3E}">
        <p14:creationId xmlns:p14="http://schemas.microsoft.com/office/powerpoint/2010/main" val="344797161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03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95% confidence interval estimate for is obtained</a:t>
                </a:r>
              </a:p>
              <a:p>
                <a:pPr marL="0" indent="0" algn="just">
                  <a:buNone/>
                </a:pPr>
                <a14:m>
                  <m:oMath xmlns:m="http://schemas.openxmlformats.org/officeDocument/2006/math">
                    <m:d>
                      <m:dPr>
                        <m:ctrlPr>
                          <a:rPr lang="en-GB" sz="2400" i="1">
                            <a:latin typeface="Cambria Math" panose="02040503050406030204" pitchFamily="18" charset="0"/>
                            <a:cs typeface="Times New Roman" panose="02020603050405020304" pitchFamily="18" charset="0"/>
                          </a:rPr>
                        </m:ctrlPr>
                      </m:dPr>
                      <m:e>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r>
                          <a:rPr lang="en-GB" sz="2400" i="1">
                            <a:latin typeface="Cambria Math" panose="02040503050406030204" pitchFamily="18" charset="0"/>
                            <a:cs typeface="Times New Roman" panose="02020603050405020304" pitchFamily="18" charset="0"/>
                          </a:rPr>
                          <m:t>  ,</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e>
                    </m:d>
                  </m:oMath>
                </a14:m>
                <a:r>
                  <a:rPr lang="en-IN"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r>
                      <a:rPr lang="en-GB" sz="2000" i="1" dirty="0" smtClean="0">
                        <a:latin typeface="Cambria Math" panose="02040503050406030204" pitchFamily="18" charset="0"/>
                        <a:cs typeface="Times New Roman" panose="02020603050405020304" pitchFamily="18" charset="0"/>
                      </a:rPr>
                      <m:t>=</m:t>
                    </m:r>
                  </m:oMath>
                </a14:m>
                <a:r>
                  <a:rPr lang="en-GB" sz="2000" dirty="0">
                    <a:cs typeface="Times New Roman" panose="02020603050405020304" pitchFamily="18" charset="0"/>
                  </a:rPr>
                  <a:t> </a:t>
                </a:r>
                <a14:m>
                  <m:oMath xmlns:m="http://schemas.openxmlformats.org/officeDocument/2006/math">
                    <m:d>
                      <m:dPr>
                        <m:ctrlPr>
                          <a:rPr lang="en-GB" sz="2000" i="1">
                            <a:latin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cs typeface="Times New Roman" panose="02020603050405020304" pitchFamily="18" charset="0"/>
                          </a:rPr>
                          <m:t>0.38</m:t>
                        </m:r>
                        <m:r>
                          <a:rPr lang="en-GB" sz="2000" i="1">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1.96</m:t>
                        </m:r>
                        <m:r>
                          <a:rPr lang="en-GB" sz="2000" i="1">
                            <a:latin typeface="Cambria Math" panose="02040503050406030204" pitchFamily="18" charset="0"/>
                            <a:cs typeface="Times New Roman" panose="02020603050405020304" pitchFamily="18" charset="0"/>
                          </a:rPr>
                          <m:t>∗</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b="0" i="1" smtClean="0">
                                        <a:latin typeface="Cambria Math" panose="02040503050406030204" pitchFamily="18" charset="0"/>
                                        <a:cs typeface="Times New Roman" panose="02020603050405020304" pitchFamily="18" charset="0"/>
                                      </a:rPr>
                                      <m:t>0.38</m:t>
                                    </m:r>
                                  </m:e>
                                </m:d>
                              </m:num>
                              <m:den>
                                <m:r>
                                  <a:rPr lang="en-GB" sz="2000" b="0" i="1" smtClean="0">
                                    <a:latin typeface="Cambria Math" panose="02040503050406030204" pitchFamily="18" charset="0"/>
                                    <a:cs typeface="Times New Roman" panose="02020603050405020304" pitchFamily="18" charset="0"/>
                                  </a:rPr>
                                  <m:t>200</m:t>
                                </m:r>
                              </m:den>
                            </m:f>
                          </m:e>
                        </m:rad>
                        <m:r>
                          <a:rPr lang="en-GB" sz="2000" i="1">
                            <a:latin typeface="Cambria Math" panose="02040503050406030204" pitchFamily="18" charset="0"/>
                            <a:cs typeface="Times New Roman" panose="02020603050405020304" pitchFamily="18" charset="0"/>
                          </a:rPr>
                          <m:t> ,0.38</m:t>
                        </m:r>
                        <m:r>
                          <a:rPr lang="en-GB" sz="2000" b="0" i="1" smtClean="0">
                            <a:latin typeface="Cambria Math" panose="02040503050406030204" pitchFamily="18" charset="0"/>
                            <a:cs typeface="Times New Roman" panose="02020603050405020304" pitchFamily="18" charset="0"/>
                          </a:rPr>
                          <m:t>+</m:t>
                        </m:r>
                        <m:r>
                          <a:rPr lang="en-GB" sz="2000" i="1">
                            <a:latin typeface="Cambria Math" panose="02040503050406030204" pitchFamily="18" charset="0"/>
                            <a:cs typeface="Times New Roman" panose="02020603050405020304" pitchFamily="18" charset="0"/>
                          </a:rPr>
                          <m:t>1.96∗</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i="1">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i="1">
                                        <a:latin typeface="Cambria Math" panose="02040503050406030204" pitchFamily="18" charset="0"/>
                                        <a:cs typeface="Times New Roman" panose="02020603050405020304" pitchFamily="18" charset="0"/>
                                      </a:rPr>
                                      <m:t>0.38</m:t>
                                    </m:r>
                                  </m:e>
                                </m:d>
                              </m:num>
                              <m:den>
                                <m:r>
                                  <a:rPr lang="en-GB" sz="2000" i="1">
                                    <a:latin typeface="Cambria Math" panose="02040503050406030204" pitchFamily="18" charset="0"/>
                                    <a:cs typeface="Times New Roman" panose="02020603050405020304" pitchFamily="18" charset="0"/>
                                  </a:rPr>
                                  <m:t>200</m:t>
                                </m:r>
                              </m:den>
                            </m:f>
                          </m:e>
                        </m:rad>
                        <m:r>
                          <a:rPr lang="en-GB" sz="2000" b="0" i="1" smtClean="0">
                            <a:latin typeface="Cambria Math" panose="02040503050406030204" pitchFamily="18" charset="0"/>
                            <a:cs typeface="Times New Roman" panose="02020603050405020304" pitchFamily="18" charset="0"/>
                          </a:rPr>
                          <m:t> </m:t>
                        </m:r>
                      </m:e>
                    </m:d>
                  </m:oMath>
                </a14:m>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400" b="0" i="1" dirty="0" smtClean="0">
                          <a:latin typeface="Cambria Math" panose="02040503050406030204" pitchFamily="18" charset="0"/>
                        </a:rPr>
                        <m:t>=</m:t>
                      </m:r>
                      <m:d>
                        <m:dPr>
                          <m:ctrlPr>
                            <a:rPr lang="en-GB" sz="2400" b="0" i="1" dirty="0" smtClean="0">
                              <a:latin typeface="Cambria Math" panose="02040503050406030204" pitchFamily="18" charset="0"/>
                            </a:rPr>
                          </m:ctrlPr>
                        </m:dPr>
                        <m:e>
                          <m:r>
                            <a:rPr lang="en-GB" sz="2400" i="1" dirty="0">
                              <a:latin typeface="Cambria Math" panose="02040503050406030204" pitchFamily="18" charset="0"/>
                            </a:rPr>
                            <m:t>0.3127,0.4473</m:t>
                          </m:r>
                          <m:r>
                            <a:rPr lang="en-GB" sz="2400" b="0" i="1" dirty="0" smtClean="0">
                              <a:latin typeface="Cambria Math" panose="02040503050406030204" pitchFamily="18" charset="0"/>
                            </a:rPr>
                            <m:t> </m:t>
                          </m:r>
                        </m:e>
                      </m:d>
                    </m:oMath>
                  </m:oMathPara>
                </a14:m>
                <a:endParaRPr lang="en-GB" sz="2400" b="0" dirty="0">
                  <a:latin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Commonly used interpretation of this interval is that </a:t>
                </a:r>
                <a:r>
                  <a:rPr lang="en-IN" dirty="0">
                    <a:solidFill>
                      <a:srgbClr val="3333FF"/>
                    </a:solidFill>
                    <a:latin typeface="Times New Roman" panose="02020603050405020304" pitchFamily="18" charset="0"/>
                    <a:cs typeface="Times New Roman" panose="02020603050405020304" pitchFamily="18" charset="0"/>
                  </a:rPr>
                  <a:t>“We are 95% confident that the true proportion is between 0.3127 and 0.4473.”</a:t>
                </a:r>
                <a:endParaRPr lang="en-GB"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035" y="551793"/>
                <a:ext cx="8229600" cy="3886200"/>
              </a:xfrm>
              <a:blipFill rotWithShape="0">
                <a:blip r:embed="rId2"/>
                <a:stretch>
                  <a:fillRect l="-1852" t="-2198" r="-1926" b="-5682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55A68D0A-27CC-4B0C-92E0-6512390079B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38B1C2-F0B7-49A0-9FF4-34AEFB8B0570}"/>
              </a:ext>
            </a:extLst>
          </p:cNvPr>
          <p:cNvSpPr>
            <a:spLocks noGrp="1"/>
          </p:cNvSpPr>
          <p:nvPr>
            <p:ph type="dt" sz="half" idx="12"/>
          </p:nvPr>
        </p:nvSpPr>
        <p:spPr/>
        <p:txBody>
          <a:bodyPr/>
          <a:lstStyle/>
          <a:p>
            <a:fld id="{BC77AA41-386D-475A-889A-0463EAB4CF35}"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335EB8D6-EC04-48F7-A6CE-43763A334B0F}"/>
              </a:ext>
            </a:extLst>
          </p:cNvPr>
          <p:cNvSpPr>
            <a:spLocks noGrp="1"/>
          </p:cNvSpPr>
          <p:nvPr>
            <p:ph type="sldNum" sz="quarter" idx="11"/>
          </p:nvPr>
        </p:nvSpPr>
        <p:spPr/>
        <p:txBody>
          <a:bodyPr/>
          <a:lstStyle/>
          <a:p>
            <a:fld id="{E6D38F6D-B68C-43EA-8D93-D9BC679B8240}" type="slidenum">
              <a:rPr lang="en-US" altLang="en-US" smtClean="0"/>
              <a:pPr/>
              <a:t>36</a:t>
            </a:fld>
            <a:endParaRPr lang="en-US" altLang="en-US"/>
          </a:p>
        </p:txBody>
      </p:sp>
    </p:spTree>
    <p:extLst>
      <p:ext uri="{BB962C8B-B14F-4D97-AF65-F5344CB8AC3E}">
        <p14:creationId xmlns:p14="http://schemas.microsoft.com/office/powerpoint/2010/main" val="325343826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This previous interpretation may give a wrong indication that the interval is fixed but the computation involved a random number, such as, sample proportion.</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more accurate and theoretically sound interpretation is </a:t>
            </a:r>
            <a:r>
              <a:rPr lang="en-IN" dirty="0">
                <a:solidFill>
                  <a:schemeClr val="bg2">
                    <a:lumMod val="60000"/>
                    <a:lumOff val="40000"/>
                  </a:schemeClr>
                </a:solidFill>
                <a:latin typeface="Times New Roman" panose="02020603050405020304" pitchFamily="18" charset="0"/>
                <a:cs typeface="Times New Roman" panose="02020603050405020304" pitchFamily="18" charset="0"/>
              </a:rPr>
              <a:t>“In repeated sampling, 95% of such constructed intervals would include the true proportion.”</a:t>
            </a:r>
            <a:endParaRPr lang="en-GB"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F73836E-6CF5-4206-A662-BCB491F7284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B81554-CE1A-43D4-ACE6-7B1ABF2EEB1B}"/>
              </a:ext>
            </a:extLst>
          </p:cNvPr>
          <p:cNvSpPr>
            <a:spLocks noGrp="1"/>
          </p:cNvSpPr>
          <p:nvPr>
            <p:ph type="dt" sz="half" idx="12"/>
          </p:nvPr>
        </p:nvSpPr>
        <p:spPr/>
        <p:txBody>
          <a:bodyPr/>
          <a:lstStyle/>
          <a:p>
            <a:fld id="{CFA8D604-2DE1-4526-A6D6-3DC541CB147D}"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C5C58F2D-6A78-4485-9631-724C2DD33944}"/>
              </a:ext>
            </a:extLst>
          </p:cNvPr>
          <p:cNvSpPr>
            <a:spLocks noGrp="1"/>
          </p:cNvSpPr>
          <p:nvPr>
            <p:ph type="sldNum" sz="quarter" idx="11"/>
          </p:nvPr>
        </p:nvSpPr>
        <p:spPr/>
        <p:txBody>
          <a:bodyPr/>
          <a:lstStyle/>
          <a:p>
            <a:fld id="{E6D38F6D-B68C-43EA-8D93-D9BC679B8240}" type="slidenum">
              <a:rPr lang="en-US" altLang="en-US" smtClean="0"/>
              <a:pPr/>
              <a:t>37</a:t>
            </a:fld>
            <a:endParaRPr lang="en-US" altLang="en-US"/>
          </a:p>
        </p:txBody>
      </p:sp>
    </p:spTree>
    <p:extLst>
      <p:ext uri="{BB962C8B-B14F-4D97-AF65-F5344CB8AC3E}">
        <p14:creationId xmlns:p14="http://schemas.microsoft.com/office/powerpoint/2010/main" val="3255369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p:txBody>
      </p:sp>
      <p:sp>
        <p:nvSpPr>
          <p:cNvPr id="3" name="Content Placeholder 2"/>
          <p:cNvSpPr>
            <a:spLocks noGrp="1"/>
          </p:cNvSpPr>
          <p:nvPr>
            <p:ph idx="1"/>
          </p:nvPr>
        </p:nvSpPr>
        <p:spPr>
          <a:xfrm>
            <a:off x="457200" y="1392621"/>
            <a:ext cx="8229600" cy="3886200"/>
          </a:xfrm>
        </p:spPr>
        <p:txBody>
          <a:bodyPr/>
          <a:lstStyle/>
          <a:p>
            <a:pPr marL="0" indent="0" algn="just">
              <a:buNone/>
            </a:pPr>
            <a:r>
              <a:rPr lang="en-IN" dirty="0">
                <a:latin typeface="Bookman Old Style" panose="02050604050505020204" pitchFamily="18" charset="0"/>
              </a:rPr>
              <a:t>A random sample of 600 workers at a new manufacturing plant showed that 150 favored representation by a union. Find a 94% confidence interval for the proportion of workers that prefer union representation.</a:t>
            </a:r>
            <a:endParaRPr lang="en-GB" dirty="0">
              <a:latin typeface="Bookman Old Style" panose="02050604050505020204" pitchFamily="18" charset="0"/>
            </a:endParaRPr>
          </a:p>
        </p:txBody>
      </p:sp>
      <p:sp>
        <p:nvSpPr>
          <p:cNvPr id="6" name="Footer Placeholder 5">
            <a:extLst>
              <a:ext uri="{FF2B5EF4-FFF2-40B4-BE49-F238E27FC236}">
                <a16:creationId xmlns:a16="http://schemas.microsoft.com/office/drawing/2014/main" id="{6076543F-AA00-4F05-A79A-0DC43548F229}"/>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197AE111-85C2-41AC-A757-60300EA75395}"/>
              </a:ext>
            </a:extLst>
          </p:cNvPr>
          <p:cNvSpPr>
            <a:spLocks noGrp="1"/>
          </p:cNvSpPr>
          <p:nvPr>
            <p:ph type="dt" sz="half" idx="12"/>
          </p:nvPr>
        </p:nvSpPr>
        <p:spPr/>
        <p:txBody>
          <a:bodyPr/>
          <a:lstStyle/>
          <a:p>
            <a:fld id="{11D22C5E-7770-4715-A25A-3411A915257B}"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290516C4-FD6E-4D79-89D6-64971A1853D1}"/>
              </a:ext>
            </a:extLst>
          </p:cNvPr>
          <p:cNvSpPr>
            <a:spLocks noGrp="1"/>
          </p:cNvSpPr>
          <p:nvPr>
            <p:ph type="sldNum" sz="quarter" idx="11"/>
          </p:nvPr>
        </p:nvSpPr>
        <p:spPr/>
        <p:txBody>
          <a:bodyPr/>
          <a:lstStyle/>
          <a:p>
            <a:fld id="{E6D38F6D-B68C-43EA-8D93-D9BC679B8240}" type="slidenum">
              <a:rPr lang="en-US" altLang="en-US" smtClean="0"/>
              <a:pPr/>
              <a:t>38</a:t>
            </a:fld>
            <a:endParaRPr lang="en-US" altLang="en-US"/>
          </a:p>
        </p:txBody>
      </p:sp>
    </p:spTree>
    <p:extLst>
      <p:ext uri="{BB962C8B-B14F-4D97-AF65-F5344CB8AC3E}">
        <p14:creationId xmlns:p14="http://schemas.microsoft.com/office/powerpoint/2010/main" val="12729759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margin of error </a:t>
                </a:r>
                <a14:m>
                  <m:oMath xmlns:m="http://schemas.openxmlformats.org/officeDocument/2006/math">
                    <m:r>
                      <a:rPr lang="en-GB" sz="1800" i="1">
                        <a:latin typeface="Cambria Math" panose="02040503050406030204" pitchFamily="18" charset="0"/>
                        <a:cs typeface="Times New Roman" panose="02020603050405020304" pitchFamily="18" charset="0"/>
                      </a:rPr>
                      <m:t>𝐸</m:t>
                    </m:r>
                    <m:r>
                      <a:rPr lang="en-GB" sz="1800" i="1">
                        <a:latin typeface="Cambria Math" panose="02040503050406030204" pitchFamily="18" charset="0"/>
                        <a:cs typeface="Times New Roman" panose="02020603050405020304" pitchFamily="18" charset="0"/>
                      </a:rPr>
                      <m:t>=</m:t>
                    </m:r>
                    <m:sSub>
                      <m:sSubPr>
                        <m:ctrlPr>
                          <a:rPr lang="en-GB" sz="1800" i="1">
                            <a:latin typeface="Cambria Math" panose="02040503050406030204" pitchFamily="18"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𝑍</m:t>
                        </m:r>
                      </m:e>
                      <m:sub>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1800" i="1">
                                <a:latin typeface="Cambria Math" panose="02040503050406030204" pitchFamily="18" charset="0"/>
                                <a:cs typeface="Times New Roman" panose="02020603050405020304" pitchFamily="18" charset="0"/>
                              </a:rPr>
                              <m:t>2</m:t>
                            </m:r>
                          </m:den>
                        </m:f>
                      </m:sub>
                    </m:sSub>
                    <m:r>
                      <a:rPr lang="en-GB" sz="1800" i="1">
                        <a:latin typeface="Cambria Math" panose="02040503050406030204" pitchFamily="18" charset="0"/>
                        <a:cs typeface="Times New Roman" panose="02020603050405020304" pitchFamily="18" charset="0"/>
                      </a:rPr>
                      <m:t>∗</m:t>
                    </m:r>
                    <m:rad>
                      <m:radPr>
                        <m:degHide m:val="on"/>
                        <m:ctrlPr>
                          <a:rPr lang="en-GB" sz="1800" i="1">
                            <a:latin typeface="Cambria Math" panose="02040503050406030204" pitchFamily="18" charset="0"/>
                            <a:cs typeface="Times New Roman" panose="02020603050405020304" pitchFamily="18" charset="0"/>
                          </a:rPr>
                        </m:ctrlPr>
                      </m:radPr>
                      <m:deg/>
                      <m:e>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rPr>
                              <m:t>𝑝</m:t>
                            </m:r>
                            <m:d>
                              <m:dPr>
                                <m:ctrlPr>
                                  <a:rPr lang="en-GB" sz="1800" i="1">
                                    <a:latin typeface="Cambria Math" panose="02040503050406030204" pitchFamily="18" charset="0"/>
                                  </a:rPr>
                                </m:ctrlPr>
                              </m:dPr>
                              <m:e>
                                <m:r>
                                  <a:rPr lang="en-GB" sz="1800" i="1">
                                    <a:latin typeface="Cambria Math" panose="02040503050406030204" pitchFamily="18" charset="0"/>
                                  </a:rPr>
                                  <m:t>1−</m:t>
                                </m:r>
                                <m:r>
                                  <a:rPr lang="en-GB" sz="1800" i="1">
                                    <a:latin typeface="Cambria Math" panose="02040503050406030204" pitchFamily="18" charset="0"/>
                                  </a:rPr>
                                  <m:t>𝑝</m:t>
                                </m:r>
                              </m:e>
                            </m:d>
                          </m:num>
                          <m:den>
                            <m:r>
                              <a:rPr lang="en-GB" sz="1800" i="1">
                                <a:latin typeface="Cambria Math" panose="02040503050406030204" pitchFamily="18" charset="0"/>
                                <a:cs typeface="Times New Roman" panose="02020603050405020304" pitchFamily="18" charset="0"/>
                              </a:rPr>
                              <m:t>𝑛</m:t>
                            </m:r>
                          </m:den>
                        </m:f>
                      </m:e>
                    </m:rad>
                  </m:oMath>
                </a14:m>
                <a:r>
                  <a:rPr lang="en-IN" dirty="0">
                    <a:latin typeface="Times New Roman" panose="02020603050405020304" pitchFamily="18" charset="0"/>
                    <a:cs typeface="Times New Roman" panose="02020603050405020304" pitchFamily="18" charset="0"/>
                  </a:rPr>
                  <a:t> is used to obtain a sample size formula as</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b="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𝐸</m:t>
                              </m:r>
                            </m:e>
                            <m:sup>
                              <m:r>
                                <a:rPr lang="en-GB" b="0" i="1" smtClean="0">
                                  <a:solidFill>
                                    <a:schemeClr val="bg2">
                                      <a:lumMod val="75000"/>
                                    </a:schemeClr>
                                  </a:solidFill>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This formula can be used for a given confidence level and at a fixed allowable margin of error.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Value of p can be used as 0.5 whenever it is not known through similar studies already done or from an expert in the area of study.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If an interval about the values of p is known, the value is   closest to 0.5 in the interval is used.</a:t>
                </a:r>
                <a:endParaRPr lang="en-GB" sz="28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1413" r="-1852" b="-5023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6663271F-7681-43C8-9F29-071B72B3654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F9463C2-E79B-4B82-9A0C-A334F07A0E87}"/>
              </a:ext>
            </a:extLst>
          </p:cNvPr>
          <p:cNvSpPr>
            <a:spLocks noGrp="1"/>
          </p:cNvSpPr>
          <p:nvPr>
            <p:ph type="dt" sz="half" idx="12"/>
          </p:nvPr>
        </p:nvSpPr>
        <p:spPr/>
        <p:txBody>
          <a:bodyPr/>
          <a:lstStyle/>
          <a:p>
            <a:fld id="{140E2C68-7441-497C-AB16-5C06D4DC2365}"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609A6CC5-6A63-4D21-B7C4-8FEA11C1E2D8}"/>
              </a:ext>
            </a:extLst>
          </p:cNvPr>
          <p:cNvSpPr>
            <a:spLocks noGrp="1"/>
          </p:cNvSpPr>
          <p:nvPr>
            <p:ph type="sldNum" sz="quarter" idx="11"/>
          </p:nvPr>
        </p:nvSpPr>
        <p:spPr/>
        <p:txBody>
          <a:bodyPr/>
          <a:lstStyle/>
          <a:p>
            <a:fld id="{E6D38F6D-B68C-43EA-8D93-D9BC679B8240}" type="slidenum">
              <a:rPr lang="en-US" altLang="en-US" smtClean="0"/>
              <a:pPr/>
              <a:t>39</a:t>
            </a:fld>
            <a:endParaRPr lang="en-US" altLang="en-US"/>
          </a:p>
        </p:txBody>
      </p:sp>
    </p:spTree>
    <p:extLst>
      <p:ext uri="{BB962C8B-B14F-4D97-AF65-F5344CB8AC3E}">
        <p14:creationId xmlns:p14="http://schemas.microsoft.com/office/powerpoint/2010/main" val="371964776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2"/>
          <p:cNvSpPr/>
          <p:nvPr/>
        </p:nvSpPr>
        <p:spPr>
          <a:xfrm rot="7131062">
            <a:off x="1609848" y="2773592"/>
            <a:ext cx="2391001" cy="4349811"/>
          </a:xfrm>
          <a:prstGeom prst="upArrow">
            <a:avLst>
              <a:gd name="adj1" fmla="val 50000"/>
              <a:gd name="adj2" fmla="val 28079"/>
            </a:avLst>
          </a:prstGeom>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en-NZ"/>
          </a:p>
        </p:txBody>
      </p:sp>
      <p:pic>
        <p:nvPicPr>
          <p:cNvPr id="1026" name="Picture 2"/>
          <p:cNvPicPr>
            <a:picLocks noChangeAspect="1" noChangeArrowheads="1"/>
          </p:cNvPicPr>
          <p:nvPr/>
        </p:nvPicPr>
        <p:blipFill>
          <a:blip r:embed="rId3"/>
          <a:srcRect/>
          <a:stretch>
            <a:fillRect/>
          </a:stretch>
        </p:blipFill>
        <p:spPr bwMode="auto">
          <a:xfrm>
            <a:off x="4716493" y="836712"/>
            <a:ext cx="3747569" cy="3325974"/>
          </a:xfrm>
          <a:prstGeom prst="rect">
            <a:avLst/>
          </a:prstGeom>
          <a:ln/>
        </p:spPr>
        <p:style>
          <a:lnRef idx="2">
            <a:schemeClr val="accent2"/>
          </a:lnRef>
          <a:fillRef idx="1">
            <a:schemeClr val="lt1"/>
          </a:fillRef>
          <a:effectRef idx="0">
            <a:schemeClr val="accent2"/>
          </a:effectRef>
          <a:fontRef idx="minor">
            <a:schemeClr val="dk1"/>
          </a:fontRef>
        </p:style>
      </p:pic>
      <p:sp>
        <p:nvSpPr>
          <p:cNvPr id="8" name="Line Callout 1 7"/>
          <p:cNvSpPr/>
          <p:nvPr/>
        </p:nvSpPr>
        <p:spPr>
          <a:xfrm>
            <a:off x="4765390" y="4306800"/>
            <a:ext cx="4239357" cy="2564904"/>
          </a:xfrm>
          <a:prstGeom prst="borderCallout1">
            <a:avLst>
              <a:gd name="adj1" fmla="val -917"/>
              <a:gd name="adj2" fmla="val 20728"/>
              <a:gd name="adj3" fmla="val -17510"/>
              <a:gd name="adj4" fmla="val 925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spcBef>
                <a:spcPct val="40000"/>
              </a:spcBef>
              <a:buClr>
                <a:srgbClr val="CC66FF"/>
              </a:buClr>
              <a:defRPr/>
            </a:pPr>
            <a:r>
              <a:rPr lang="en-NZ" sz="2800" kern="0" dirty="0">
                <a:solidFill>
                  <a:srgbClr val="5347F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parameter</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is a value associated with a population.  It is fixed and unchanging: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population mean,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standard deviation,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endPar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Line Callout 1 5"/>
              <p:cNvSpPr/>
              <p:nvPr/>
            </p:nvSpPr>
            <p:spPr>
              <a:xfrm>
                <a:off x="457199" y="1526947"/>
                <a:ext cx="3682753" cy="2879590"/>
              </a:xfrm>
              <a:prstGeom prst="borderCallout1">
                <a:avLst>
                  <a:gd name="adj1" fmla="val 20426"/>
                  <a:gd name="adj2" fmla="val 99572"/>
                  <a:gd name="adj3" fmla="val 27554"/>
                  <a:gd name="adj4" fmla="val 123866"/>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lgn="just">
                  <a:spcBef>
                    <a:spcPct val="40000"/>
                  </a:spcBef>
                  <a:buClr>
                    <a:srgbClr val="CC66FF"/>
                  </a:buClr>
                  <a:defRPr/>
                </a:pPr>
                <a:r>
                  <a:rPr lang="en-NZ" sz="28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statistic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is a value calculated from a sample.  Its value may differ for different samples: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sample mean, </a:t>
                </a:r>
                <a14:m>
                  <m:oMath xmlns:m="http://schemas.openxmlformats.org/officeDocument/2006/math">
                    <m:acc>
                      <m:accPr>
                        <m:chr m:val="̅"/>
                        <m:ctrlPr>
                          <a:rPr lang="en-NZ" sz="2400" i="1">
                            <a:latin typeface="Cambria Math" panose="02040503050406030204" pitchFamily="18" charset="0"/>
                          </a:rPr>
                        </m:ctrlPr>
                      </m:accPr>
                      <m:e>
                        <m:r>
                          <a:rPr lang="en-NZ" sz="2400" i="1">
                            <a:latin typeface="Cambria Math"/>
                          </a:rPr>
                          <m:t>𝑥</m:t>
                        </m:r>
                      </m:e>
                    </m:acc>
                  </m:oMath>
                </a14:m>
                <a:br>
                  <a:rPr lang="en-NZ" sz="2400" dirty="0">
                    <a:latin typeface="Times New Roman" panose="02020603050405020304" pitchFamily="18" charset="0"/>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standard deviation, s</a:t>
                </a:r>
              </a:p>
            </p:txBody>
          </p:sp>
        </mc:Choice>
        <mc:Fallback xmlns="">
          <p:sp>
            <p:nvSpPr>
              <p:cNvPr id="6" name="Line Callout 1 5"/>
              <p:cNvSpPr>
                <a:spLocks noRot="1" noChangeAspect="1" noMove="1" noResize="1" noEditPoints="1" noAdjustHandles="1" noChangeArrowheads="1" noChangeShapeType="1" noTextEdit="1"/>
              </p:cNvSpPr>
              <p:nvPr/>
            </p:nvSpPr>
            <p:spPr>
              <a:xfrm>
                <a:off x="457199" y="1526947"/>
                <a:ext cx="3682753" cy="2879590"/>
              </a:xfrm>
              <a:prstGeom prst="borderCallout1">
                <a:avLst>
                  <a:gd name="adj1" fmla="val 20426"/>
                  <a:gd name="adj2" fmla="val 99572"/>
                  <a:gd name="adj3" fmla="val 27554"/>
                  <a:gd name="adj4" fmla="val 123866"/>
                </a:avLst>
              </a:prstGeom>
              <a:blipFill>
                <a:blip r:embed="rId4"/>
                <a:stretch>
                  <a:fillRect/>
                </a:stretch>
              </a:blipFill>
              <a:ln w="73025"/>
            </p:spPr>
            <p:txBody>
              <a:bodyPr/>
              <a:lstStyle/>
              <a:p>
                <a:r>
                  <a:rPr lang="en-NZ">
                    <a:noFill/>
                  </a:rPr>
                  <a:t> </a:t>
                </a:r>
              </a:p>
            </p:txBody>
          </p:sp>
        </mc:Fallback>
      </mc:AlternateContent>
      <p:sp>
        <p:nvSpPr>
          <p:cNvPr id="5" name="TextBox 4"/>
          <p:cNvSpPr txBox="1"/>
          <p:nvPr/>
        </p:nvSpPr>
        <p:spPr>
          <a:xfrm rot="1672465">
            <a:off x="2081453" y="4853679"/>
            <a:ext cx="2674723" cy="830987"/>
          </a:xfrm>
          <a:prstGeom prst="rect">
            <a:avLst/>
          </a:prstGeom>
          <a:noFill/>
        </p:spPr>
        <p:txBody>
          <a:bodyPr wrap="square" lIns="91431" tIns="45715" rIns="91431" bIns="45715" rtlCol="0">
            <a:spAutoFit/>
          </a:bodyPr>
          <a:lstStyle/>
          <a:p>
            <a:pPr algn="ctr"/>
            <a:r>
              <a:rPr lang="en-NZ" sz="2400" dirty="0">
                <a:solidFill>
                  <a:srgbClr val="000000"/>
                </a:solidFill>
                <a:latin typeface="Times New Roman" panose="02020603050405020304" pitchFamily="18" charset="0"/>
                <a:cs typeface="Times New Roman" panose="02020603050405020304" pitchFamily="18" charset="0"/>
              </a:rPr>
              <a:t>We use statistics to estimate parameters</a:t>
            </a:r>
          </a:p>
        </p:txBody>
      </p:sp>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NZ" dirty="0"/>
              <a:t>Statistics estimate Parameters</a:t>
            </a:r>
          </a:p>
        </p:txBody>
      </p:sp>
      <p:sp>
        <p:nvSpPr>
          <p:cNvPr id="9" name="Footer Placeholder 8">
            <a:extLst>
              <a:ext uri="{FF2B5EF4-FFF2-40B4-BE49-F238E27FC236}">
                <a16:creationId xmlns:a16="http://schemas.microsoft.com/office/drawing/2014/main" id="{74E0D242-FBB9-411F-8224-2EDC72D2E611}"/>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5289E77C-990A-4FCC-AE68-28B3AC39256D}"/>
              </a:ext>
            </a:extLst>
          </p:cNvPr>
          <p:cNvSpPr>
            <a:spLocks noGrp="1"/>
          </p:cNvSpPr>
          <p:nvPr>
            <p:ph type="dt" sz="half" idx="12"/>
          </p:nvPr>
        </p:nvSpPr>
        <p:spPr/>
        <p:txBody>
          <a:bodyPr/>
          <a:lstStyle/>
          <a:p>
            <a:fld id="{9226AD2D-FABE-41A2-8C98-1A6530B2ABF2}" type="datetime5">
              <a:rPr lang="en-NZ" altLang="en-US" smtClean="0"/>
              <a:t>26-May-23</a:t>
            </a:fld>
            <a:endParaRPr lang="en-US" altLang="en-US"/>
          </a:p>
        </p:txBody>
      </p:sp>
      <p:sp>
        <p:nvSpPr>
          <p:cNvPr id="11" name="Slide Number Placeholder 10">
            <a:extLst>
              <a:ext uri="{FF2B5EF4-FFF2-40B4-BE49-F238E27FC236}">
                <a16:creationId xmlns:a16="http://schemas.microsoft.com/office/drawing/2014/main" id="{A1C7BFB9-833B-4EAF-9AC6-804E6FA9F9ED}"/>
              </a:ext>
            </a:extLst>
          </p:cNvPr>
          <p:cNvSpPr>
            <a:spLocks noGrp="1"/>
          </p:cNvSpPr>
          <p:nvPr>
            <p:ph type="sldNum" sz="quarter" idx="11"/>
          </p:nvPr>
        </p:nvSpPr>
        <p:spPr/>
        <p:txBody>
          <a:bodyPr/>
          <a:lstStyle/>
          <a:p>
            <a:fld id="{E6D38F6D-B68C-43EA-8D93-D9BC679B8240}" type="slidenum">
              <a:rPr lang="en-US" altLang="en-US" smtClean="0"/>
              <a:pPr/>
              <a:t>4</a:t>
            </a:fld>
            <a:endParaRPr lang="en-US" altLang="en-US"/>
          </a:p>
        </p:txBody>
      </p:sp>
    </p:spTree>
    <p:extLst>
      <p:ext uri="{BB962C8B-B14F-4D97-AF65-F5344CB8AC3E}">
        <p14:creationId xmlns:p14="http://schemas.microsoft.com/office/powerpoint/2010/main" val="424693727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1"/>
            <a:ext cx="8229600" cy="13716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GB" dirty="0"/>
          </a:p>
        </p:txBody>
      </p:sp>
      <p:sp>
        <p:nvSpPr>
          <p:cNvPr id="3" name="Content Placeholder 2"/>
          <p:cNvSpPr>
            <a:spLocks noGrp="1"/>
          </p:cNvSpPr>
          <p:nvPr>
            <p:ph idx="1"/>
          </p:nvPr>
        </p:nvSpPr>
        <p:spPr>
          <a:xfrm>
            <a:off x="320570" y="93016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we want to find out the proportion of college graduates in 2008 has obtained jobs related to their areas of studies, we want to be 95% confident on our estimate and also we want to make sure that our estimate is not off by more than 0.02 from the true value of the desired proportion. Our very first objective is that the sample size to be considered. Here, we will answer the question for three different situations.</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65FA94A-2A80-4E75-9ECA-DC9506F3000A}"/>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EB694D89-60B8-411C-963C-D291117BCCC2}"/>
              </a:ext>
            </a:extLst>
          </p:cNvPr>
          <p:cNvSpPr>
            <a:spLocks noGrp="1"/>
          </p:cNvSpPr>
          <p:nvPr>
            <p:ph type="dt" sz="half" idx="12"/>
          </p:nvPr>
        </p:nvSpPr>
        <p:spPr/>
        <p:txBody>
          <a:bodyPr/>
          <a:lstStyle/>
          <a:p>
            <a:fld id="{C422707A-99A4-49E4-A4DE-F651D35DD66F}"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87AA9EA9-45A0-4DDE-AEDC-17257A85C233}"/>
              </a:ext>
            </a:extLst>
          </p:cNvPr>
          <p:cNvSpPr>
            <a:spLocks noGrp="1"/>
          </p:cNvSpPr>
          <p:nvPr>
            <p:ph type="sldNum" sz="quarter" idx="11"/>
          </p:nvPr>
        </p:nvSpPr>
        <p:spPr/>
        <p:txBody>
          <a:bodyPr/>
          <a:lstStyle/>
          <a:p>
            <a:fld id="{E6D38F6D-B68C-43EA-8D93-D9BC679B8240}" type="slidenum">
              <a:rPr lang="en-US" altLang="en-US" smtClean="0"/>
              <a:pPr/>
              <a:t>40</a:t>
            </a:fld>
            <a:endParaRPr lang="en-US" altLang="en-US"/>
          </a:p>
        </p:txBody>
      </p:sp>
    </p:spTree>
    <p:extLst>
      <p:ext uri="{BB962C8B-B14F-4D97-AF65-F5344CB8AC3E}">
        <p14:creationId xmlns:p14="http://schemas.microsoft.com/office/powerpoint/2010/main" val="4291332400"/>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4" y="572529"/>
                <a:ext cx="8571471" cy="3886200"/>
              </a:xfrm>
            </p:spPr>
            <p:txBody>
              <a:bodyPr/>
              <a:lstStyle/>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1: </a:t>
                </a:r>
                <a:r>
                  <a:rPr lang="en-US" dirty="0">
                    <a:solidFill>
                      <a:srgbClr val="7030A0"/>
                    </a:solidFill>
                    <a:latin typeface="Times New Roman" panose="02020603050405020304" pitchFamily="18" charset="0"/>
                    <a:cs typeface="Times New Roman" panose="02020603050405020304" pitchFamily="18" charset="0"/>
                  </a:rPr>
                  <a:t>It is known that in the past, </a:t>
                </a:r>
                <a:r>
                  <a:rPr lang="en-US" dirty="0">
                    <a:latin typeface="Times New Roman" panose="02020603050405020304" pitchFamily="18" charset="0"/>
                    <a:cs typeface="Times New Roman" panose="02020603050405020304" pitchFamily="18" charset="0"/>
                  </a:rPr>
                  <a:t>54% college graduates get their first jobs related to their areas of studies. So,</a:t>
                </a:r>
              </a:p>
              <a:p>
                <a:pPr marL="0" indent="0" algn="just">
                  <a:buNone/>
                </a:pPr>
                <a14:m>
                  <m:oMathPara xmlns:m="http://schemas.openxmlformats.org/officeDocument/2006/math">
                    <m:oMathParaPr>
                      <m:jc m:val="centerGroup"/>
                    </m:oMathParaPr>
                    <m:oMath xmlns:m="http://schemas.openxmlformats.org/officeDocument/2006/math">
                      <m:r>
                        <a:rPr lang="en-GB" i="1" smtClean="0">
                          <a:solidFill>
                            <a:schemeClr val="bg2">
                              <a:lumMod val="75000"/>
                            </a:schemeClr>
                          </a:solidFill>
                          <a:latin typeface="Cambria Math" panose="02040503050406030204" pitchFamily="18" charset="0"/>
                          <a:cs typeface="Times New Roman" panose="02020603050405020304" pitchFamily="18" charset="0"/>
                        </a:rPr>
                        <m:t>𝑛</m:t>
                      </m:r>
                      <m:r>
                        <a:rPr lang="en-GB"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(1−</m:t>
                          </m:r>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i="1">
                                  <a:solidFill>
                                    <a:schemeClr val="bg2">
                                      <a:lumMod val="75000"/>
                                    </a:schemeClr>
                                  </a:solidFill>
                                  <a:latin typeface="Cambria Math" panose="02040503050406030204" pitchFamily="18" charset="0"/>
                                  <a:cs typeface="Times New Roman" panose="02020603050405020304" pitchFamily="18" charset="0"/>
                                </a:rPr>
                                <m:t>𝐸</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1.96</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(0.54)(1−0.54)</m:t>
                          </m:r>
                        </m:num>
                        <m:den>
                          <m:sSup>
                            <m:sSupPr>
                              <m:ctrlPr>
                                <a:rPr lang="en-US" b="0"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0.02</m:t>
                              </m:r>
                            </m:e>
                            <m:sup>
                              <m:r>
                                <a:rPr lang="en-US" b="0" i="1" smtClean="0">
                                  <a:latin typeface="Cambria Math" panose="02040503050406030204" pitchFamily="18" charset="0"/>
                                  <a:cs typeface="Times New Roman" panose="02020603050405020304" pitchFamily="18" charset="0"/>
                                </a:rPr>
                                <m:t>2</m:t>
                              </m:r>
                            </m:sup>
                          </m:sSup>
                        </m:den>
                      </m:f>
                    </m:oMath>
                  </m:oMathPara>
                </a14:m>
                <a:endParaRPr lang="en-US"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US" b="0" i="1" smtClean="0">
                        <a:latin typeface="Cambria Math" panose="02040503050406030204" pitchFamily="18" charset="0"/>
                        <a:cs typeface="Times New Roman" panose="02020603050405020304" pitchFamily="18" charset="0"/>
                      </a:rPr>
                      <m:t>=2385.6336</m:t>
                    </m:r>
                    <m:r>
                      <a:rPr lang="en-US" b="0" i="1" smtClean="0">
                        <a:latin typeface="Cambria Math" panose="02040503050406030204" pitchFamily="18" charset="0"/>
                        <a:ea typeface="Cambria Math" panose="02040503050406030204" pitchFamily="18" charset="0"/>
                        <a:cs typeface="Times New Roman" panose="02020603050405020304" pitchFamily="18" charset="0"/>
                      </a:rPr>
                      <m:t>≅2386</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the final number always should be rounded up as we need at least that many sample items to ensure the conditions are satisfied.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4" y="572529"/>
                <a:ext cx="8571471" cy="3886200"/>
              </a:xfrm>
              <a:blipFill rotWithShape="0">
                <a:blip r:embed="rId2"/>
                <a:stretch>
                  <a:fillRect l="-1849" t="-2198" r="-1778" b="-3343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DC2ACFD-F044-4743-9293-7E390EC12D0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D27F654-BB4D-4E16-9284-FF6F5445154C}"/>
              </a:ext>
            </a:extLst>
          </p:cNvPr>
          <p:cNvSpPr>
            <a:spLocks noGrp="1"/>
          </p:cNvSpPr>
          <p:nvPr>
            <p:ph type="dt" sz="half" idx="12"/>
          </p:nvPr>
        </p:nvSpPr>
        <p:spPr/>
        <p:txBody>
          <a:bodyPr/>
          <a:lstStyle/>
          <a:p>
            <a:fld id="{8058670C-0577-4430-AAB6-44095F708DE0}"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85ABCBC0-33B3-4061-87CD-29D1DD82B78B}"/>
              </a:ext>
            </a:extLst>
          </p:cNvPr>
          <p:cNvSpPr>
            <a:spLocks noGrp="1"/>
          </p:cNvSpPr>
          <p:nvPr>
            <p:ph type="sldNum" sz="quarter" idx="11"/>
          </p:nvPr>
        </p:nvSpPr>
        <p:spPr/>
        <p:txBody>
          <a:bodyPr/>
          <a:lstStyle/>
          <a:p>
            <a:fld id="{E6D38F6D-B68C-43EA-8D93-D9BC679B8240}" type="slidenum">
              <a:rPr lang="en-US" altLang="en-US" smtClean="0"/>
              <a:pPr/>
              <a:t>41</a:t>
            </a:fld>
            <a:endParaRPr lang="en-US" altLang="en-US"/>
          </a:p>
        </p:txBody>
      </p:sp>
    </p:spTree>
    <p:extLst>
      <p:ext uri="{BB962C8B-B14F-4D97-AF65-F5344CB8AC3E}">
        <p14:creationId xmlns:p14="http://schemas.microsoft.com/office/powerpoint/2010/main" val="3929180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56053"/>
                <a:ext cx="8571470" cy="6017741"/>
              </a:xfrm>
            </p:spPr>
            <p:txBody>
              <a:bodyPr/>
              <a:lstStyle/>
              <a:p>
                <a:pPr marL="0" indent="0">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2: </a:t>
                </a:r>
                <a:r>
                  <a:rPr lang="en-US" dirty="0">
                    <a:solidFill>
                      <a:srgbClr val="7030A0"/>
                    </a:solidFill>
                    <a:latin typeface="Times New Roman" panose="02020603050405020304" pitchFamily="18" charset="0"/>
                    <a:cs typeface="Times New Roman" panose="02020603050405020304" pitchFamily="18" charset="0"/>
                  </a:rPr>
                  <a:t>We do not have any information </a:t>
                </a:r>
                <a:r>
                  <a:rPr lang="en-US" dirty="0">
                    <a:latin typeface="Times New Roman" panose="02020603050405020304" pitchFamily="18" charset="0"/>
                    <a:cs typeface="Times New Roman" panose="02020603050405020304" pitchFamily="18" charset="0"/>
                  </a:rPr>
                  <a:t>about the desired proportion. So,</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(0.5)(1−0.5)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=2401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3: </a:t>
                </a:r>
                <a:r>
                  <a:rPr lang="en-US" dirty="0">
                    <a:solidFill>
                      <a:srgbClr val="7030A0"/>
                    </a:solidFill>
                    <a:latin typeface="Times New Roman" panose="02020603050405020304" pitchFamily="18" charset="0"/>
                    <a:cs typeface="Times New Roman" panose="02020603050405020304" pitchFamily="18" charset="0"/>
                  </a:rPr>
                  <a:t>If it is known that p is at least 0.75</a:t>
                </a:r>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1.645</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m:t>
                          </m:r>
                          <m:r>
                            <a:rPr lang="en-US"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5)(1−0.</m:t>
                          </m:r>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=1800.75=1801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means the more information we know, the lower sample size is needed to answer the same question.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56053"/>
                <a:ext cx="8571470" cy="6017741"/>
              </a:xfrm>
              <a:blipFill rotWithShape="0">
                <a:blip r:embed="rId2"/>
                <a:stretch>
                  <a:fillRect l="-1778" t="-1418" r="-18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2D0D64E-01EF-45C0-A1B6-B897C06EB802}"/>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940CA32-627A-400F-B1BE-C0EC859BB61C}"/>
              </a:ext>
            </a:extLst>
          </p:cNvPr>
          <p:cNvSpPr>
            <a:spLocks noGrp="1"/>
          </p:cNvSpPr>
          <p:nvPr>
            <p:ph type="dt" sz="half" idx="12"/>
          </p:nvPr>
        </p:nvSpPr>
        <p:spPr/>
        <p:txBody>
          <a:bodyPr/>
          <a:lstStyle/>
          <a:p>
            <a:fld id="{4DE28E13-7EEF-4548-89B0-CA0640AC34C1}"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39EC0FCA-5F63-44D8-8C84-F53099813072}"/>
              </a:ext>
            </a:extLst>
          </p:cNvPr>
          <p:cNvSpPr>
            <a:spLocks noGrp="1"/>
          </p:cNvSpPr>
          <p:nvPr>
            <p:ph type="sldNum" sz="quarter" idx="11"/>
          </p:nvPr>
        </p:nvSpPr>
        <p:spPr/>
        <p:txBody>
          <a:bodyPr/>
          <a:lstStyle/>
          <a:p>
            <a:fld id="{E6D38F6D-B68C-43EA-8D93-D9BC679B8240}" type="slidenum">
              <a:rPr lang="en-US" altLang="en-US" smtClean="0"/>
              <a:pPr/>
              <a:t>42</a:t>
            </a:fld>
            <a:endParaRPr lang="en-US" altLang="en-US"/>
          </a:p>
        </p:txBody>
      </p:sp>
    </p:spTree>
    <p:extLst>
      <p:ext uri="{BB962C8B-B14F-4D97-AF65-F5344CB8AC3E}">
        <p14:creationId xmlns:p14="http://schemas.microsoft.com/office/powerpoint/2010/main" val="280502608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1" y="545804"/>
            <a:ext cx="8229600" cy="3886200"/>
          </a:xfrm>
        </p:spPr>
        <p:txBody>
          <a:bodyPr/>
          <a:lstStyle/>
          <a:p>
            <a:pPr marL="0" indent="0" algn="just">
              <a:buNone/>
            </a:pPr>
            <a:r>
              <a:rPr lang="en-GB" sz="2800"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a:p>
            <a:pPr marL="0" indent="0" algn="just">
              <a:buNone/>
            </a:pPr>
            <a:r>
              <a:rPr lang="en-IN" sz="2400" dirty="0">
                <a:latin typeface="Bookman Old Style" panose="02050604050505020204" pitchFamily="18" charset="0"/>
              </a:rPr>
              <a:t>As this book was being written, former New York City mayor Rudolph Giuliani announced that he was a candidate for the presidency of the United States. If you were a campaign worker and needed to determine the percentage of people that recognized his name, how many people you should have surveyed to estimate that percentage? Assume that you wanted to be 90% confident that the sample percentage was in error by no more than two percentage points, and also assume that a recent survey indicated that Giuliani’s name is recognized by 20% of all adults (based on data from a Gallup poll).</a:t>
            </a:r>
            <a:endParaRPr lang="en-GB" sz="2400" dirty="0">
              <a:latin typeface="Bookman Old Style" panose="02050604050505020204" pitchFamily="18" charset="0"/>
            </a:endParaRPr>
          </a:p>
        </p:txBody>
      </p:sp>
      <p:sp>
        <p:nvSpPr>
          <p:cNvPr id="5" name="Footer Placeholder 4">
            <a:extLst>
              <a:ext uri="{FF2B5EF4-FFF2-40B4-BE49-F238E27FC236}">
                <a16:creationId xmlns:a16="http://schemas.microsoft.com/office/drawing/2014/main" id="{EF87A633-673D-4B31-A9A1-16697A052CC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1D08BE2-670E-4C52-93B4-91E2980A6205}"/>
              </a:ext>
            </a:extLst>
          </p:cNvPr>
          <p:cNvSpPr>
            <a:spLocks noGrp="1"/>
          </p:cNvSpPr>
          <p:nvPr>
            <p:ph type="dt" sz="half" idx="12"/>
          </p:nvPr>
        </p:nvSpPr>
        <p:spPr/>
        <p:txBody>
          <a:bodyPr/>
          <a:lstStyle/>
          <a:p>
            <a:fld id="{6407BCB4-A40A-4D2A-90B8-1546A4E6184F}"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8B42B5A6-02D7-4832-B893-37659637BB0E}"/>
              </a:ext>
            </a:extLst>
          </p:cNvPr>
          <p:cNvSpPr>
            <a:spLocks noGrp="1"/>
          </p:cNvSpPr>
          <p:nvPr>
            <p:ph type="sldNum" sz="quarter" idx="11"/>
          </p:nvPr>
        </p:nvSpPr>
        <p:spPr/>
        <p:txBody>
          <a:bodyPr/>
          <a:lstStyle/>
          <a:p>
            <a:fld id="{E6D38F6D-B68C-43EA-8D93-D9BC679B8240}" type="slidenum">
              <a:rPr lang="en-US" altLang="en-US" smtClean="0"/>
              <a:pPr/>
              <a:t>43</a:t>
            </a:fld>
            <a:endParaRPr lang="en-US" altLang="en-US"/>
          </a:p>
        </p:txBody>
      </p:sp>
    </p:spTree>
    <p:extLst>
      <p:ext uri="{BB962C8B-B14F-4D97-AF65-F5344CB8AC3E}">
        <p14:creationId xmlns:p14="http://schemas.microsoft.com/office/powerpoint/2010/main" val="90255469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01</a:t>
            </a:r>
          </a:p>
          <a:p>
            <a:pPr lvl="2"/>
            <a:r>
              <a:rPr lang="en-US" sz="3600" dirty="0">
                <a:latin typeface="Times New Roman" panose="02020603050405020304" pitchFamily="18" charset="0"/>
                <a:cs typeface="Times New Roman" panose="02020603050405020304" pitchFamily="18" charset="0"/>
              </a:rPr>
              <a:t>Question 02</a:t>
            </a:r>
          </a:p>
          <a:p>
            <a:pPr lvl="2"/>
            <a:r>
              <a:rPr lang="en-US" sz="3600" dirty="0">
                <a:latin typeface="Times New Roman" panose="02020603050405020304" pitchFamily="18" charset="0"/>
                <a:cs typeface="Times New Roman" panose="02020603050405020304" pitchFamily="18" charset="0"/>
              </a:rPr>
              <a:t>Question 03</a:t>
            </a:r>
          </a:p>
          <a:p>
            <a:pPr lvl="2"/>
            <a:r>
              <a:rPr lang="en-US" sz="3600" dirty="0">
                <a:latin typeface="Times New Roman" panose="02020603050405020304" pitchFamily="18" charset="0"/>
                <a:cs typeface="Times New Roman" panose="02020603050405020304" pitchFamily="18" charset="0"/>
              </a:rPr>
              <a:t>Question 04</a:t>
            </a: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3ED96FCE-91E7-4A7E-8B4B-9BDD51518C5D}"/>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1CF627E-E2D4-4239-B5B1-6A7CB828A628}"/>
              </a:ext>
            </a:extLst>
          </p:cNvPr>
          <p:cNvSpPr>
            <a:spLocks noGrp="1"/>
          </p:cNvSpPr>
          <p:nvPr>
            <p:ph type="dt" sz="half" idx="12"/>
          </p:nvPr>
        </p:nvSpPr>
        <p:spPr/>
        <p:txBody>
          <a:bodyPr/>
          <a:lstStyle/>
          <a:p>
            <a:fld id="{D865DE4A-CAA7-4CC9-AEB0-FE370266C4F4}"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018BAA91-36B2-46CC-A798-37BB3B160E86}"/>
              </a:ext>
            </a:extLst>
          </p:cNvPr>
          <p:cNvSpPr>
            <a:spLocks noGrp="1"/>
          </p:cNvSpPr>
          <p:nvPr>
            <p:ph type="sldNum" sz="quarter" idx="11"/>
          </p:nvPr>
        </p:nvSpPr>
        <p:spPr/>
        <p:txBody>
          <a:bodyPr/>
          <a:lstStyle/>
          <a:p>
            <a:fld id="{E6D38F6D-B68C-43EA-8D93-D9BC679B8240}" type="slidenum">
              <a:rPr lang="en-US" altLang="en-US" smtClean="0"/>
              <a:pPr/>
              <a:t>44</a:t>
            </a:fld>
            <a:endParaRPr lang="en-US" altLang="en-US"/>
          </a:p>
        </p:txBody>
      </p:sp>
    </p:spTree>
    <p:extLst>
      <p:ext uri="{BB962C8B-B14F-4D97-AF65-F5344CB8AC3E}">
        <p14:creationId xmlns:p14="http://schemas.microsoft.com/office/powerpoint/2010/main" val="157076679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68411" y="2681416"/>
                <a:ext cx="8398476"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Inferences about Population Mean </a:t>
                </a:r>
                <a14:m>
                  <m:oMath xmlns:m="http://schemas.openxmlformats.org/officeDocument/2006/math">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68411" y="2681416"/>
                <a:ext cx="8398476" cy="1371600"/>
              </a:xfrm>
              <a:blipFill rotWithShape="0">
                <a:blip r:embed="rId2"/>
                <a:stretch>
                  <a:fillRect l="-3048" b="-26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F5FB676-7051-42EF-8EF6-5EC8896CD78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68E3665-FF98-4F31-B276-302937E37A7E}"/>
              </a:ext>
            </a:extLst>
          </p:cNvPr>
          <p:cNvSpPr>
            <a:spLocks noGrp="1"/>
          </p:cNvSpPr>
          <p:nvPr>
            <p:ph type="dt" sz="half" idx="12"/>
          </p:nvPr>
        </p:nvSpPr>
        <p:spPr/>
        <p:txBody>
          <a:bodyPr/>
          <a:lstStyle/>
          <a:p>
            <a:fld id="{3FD8542D-15ED-42F6-A844-FDBA1EBECA90}"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1265E4E5-2328-4214-BD50-FDD78AF88063}"/>
              </a:ext>
            </a:extLst>
          </p:cNvPr>
          <p:cNvSpPr>
            <a:spLocks noGrp="1"/>
          </p:cNvSpPr>
          <p:nvPr>
            <p:ph type="sldNum" sz="quarter" idx="11"/>
          </p:nvPr>
        </p:nvSpPr>
        <p:spPr/>
        <p:txBody>
          <a:bodyPr/>
          <a:lstStyle/>
          <a:p>
            <a:fld id="{E6D38F6D-B68C-43EA-8D93-D9BC679B8240}" type="slidenum">
              <a:rPr lang="en-US" altLang="en-US" smtClean="0"/>
              <a:pPr/>
              <a:t>45</a:t>
            </a:fld>
            <a:endParaRPr lang="en-US" altLang="en-US"/>
          </a:p>
        </p:txBody>
      </p:sp>
    </p:spTree>
    <p:extLst>
      <p:ext uri="{BB962C8B-B14F-4D97-AF65-F5344CB8AC3E}">
        <p14:creationId xmlns:p14="http://schemas.microsoft.com/office/powerpoint/2010/main" val="294812572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64292"/>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population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estimated using the sample mean </a:t>
                </a:r>
                <a14:m>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𝑋</m:t>
                        </m:r>
                      </m:e>
                    </m:acc>
                  </m:oMath>
                </a14:m>
                <a:r>
                  <a:rPr lang="en-US" dirty="0">
                    <a:latin typeface="Times New Roman" panose="02020603050405020304" pitchFamily="18" charset="0"/>
                    <a:cs typeface="Times New Roman" panose="02020603050405020304" pitchFamily="18" charset="0"/>
                  </a:rPr>
                  <a:t>. Assume that the population variance is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the population distribution is normal, </a:t>
                </a:r>
                <a:r>
                  <a:rPr lang="en-US" dirty="0">
                    <a:solidFill>
                      <a:srgbClr val="0000FF"/>
                    </a:solidFill>
                    <a:latin typeface="Times New Roman" panose="02020603050405020304" pitchFamily="18" charset="0"/>
                    <a:cs typeface="Times New Roman" panose="02020603050405020304" pitchFamily="18" charset="0"/>
                  </a:rPr>
                  <a:t>the sampling distribution of </a:t>
                </a:r>
                <a14:m>
                  <m:oMath xmlns:m="http://schemas.openxmlformats.org/officeDocument/2006/math">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oMath>
                </a14:m>
                <a:r>
                  <a:rPr lang="en-US" dirty="0">
                    <a:solidFill>
                      <a:srgbClr val="0000FF"/>
                    </a:solidFill>
                    <a:latin typeface="Times New Roman" panose="02020603050405020304" pitchFamily="18" charset="0"/>
                    <a:cs typeface="Times New Roman" panose="02020603050405020304" pitchFamily="18" charset="0"/>
                  </a:rPr>
                  <a:t> is normal with mean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E</m:t>
                    </m:r>
                    <m:d>
                      <m:dPr>
                        <m:ctrlP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solidFill>
                          <a:srgbClr val="0000FF"/>
                        </a:solidFill>
                        <a:latin typeface="Cambria Math" panose="02040503050406030204" pitchFamily="18" charset="0"/>
                        <a:cs typeface="Times New Roman" panose="02020603050405020304" pitchFamily="18" charset="0"/>
                      </a:rPr>
                      <m:t>𝑉𝑎𝑟</m:t>
                    </m:r>
                    <m:d>
                      <m:dPr>
                        <m:ctrlPr>
                          <a:rPr lang="en-US" b="0" i="1" smtClean="0">
                            <a:solidFill>
                              <a:srgbClr val="0000FF"/>
                            </a:solidFill>
                            <a:latin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cs typeface="Times New Roman" panose="02020603050405020304" pitchFamily="18" charset="0"/>
                      </a:rPr>
                      <m:t>=</m:t>
                    </m:r>
                    <m:f>
                      <m:fPr>
                        <m:ctrlPr>
                          <a:rPr lang="en-US" b="0" i="1" smtClean="0">
                            <a:solidFill>
                              <a:srgbClr val="0000FF"/>
                            </a:solidFill>
                            <a:latin typeface="Cambria Math" panose="02040503050406030204" pitchFamily="18" charset="0"/>
                            <a:cs typeface="Times New Roman" panose="02020603050405020304" pitchFamily="18" charset="0"/>
                          </a:rPr>
                        </m:ctrlPr>
                      </m:fPr>
                      <m:num>
                        <m:sSup>
                          <m:sSupPr>
                            <m:ctrlPr>
                              <a:rPr lang="en-US" b="0" i="1" smtClean="0">
                                <a:solidFill>
                                  <a:srgbClr val="0000FF"/>
                                </a:solidFill>
                                <a:latin typeface="Cambria Math" panose="02040503050406030204" pitchFamily="18" charset="0"/>
                                <a:cs typeface="Times New Roman" panose="02020603050405020304" pitchFamily="18" charset="0"/>
                              </a:rPr>
                            </m:ctrlPr>
                          </m:sSupPr>
                          <m:e>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solidFill>
                                  <a:srgbClr val="0000FF"/>
                                </a:solidFill>
                                <a:latin typeface="Cambria Math" panose="02040503050406030204" pitchFamily="18" charset="0"/>
                                <a:cs typeface="Times New Roman" panose="02020603050405020304" pitchFamily="18" charset="0"/>
                              </a:rPr>
                              <m:t>2</m:t>
                            </m:r>
                          </m:sup>
                        </m:sSup>
                      </m:num>
                      <m:den>
                        <m:r>
                          <a:rPr lang="en-US" b="0" i="1" smtClean="0">
                            <a:solidFill>
                              <a:srgbClr val="0000FF"/>
                            </a:solidFill>
                            <a:latin typeface="Cambria Math" panose="02040503050406030204" pitchFamily="18" charset="0"/>
                            <a:cs typeface="Times New Roman" panose="02020603050405020304" pitchFamily="18" charset="0"/>
                          </a:rPr>
                          <m:t>𝑛</m:t>
                        </m:r>
                      </m:den>
                    </m:f>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Then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US"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b="0" i="1" smtClean="0">
                                    <a:solidFill>
                                      <a:schemeClr val="bg2">
                                        <a:lumMod val="75000"/>
                                      </a:schemeClr>
                                    </a:solidFill>
                                    <a:latin typeface="Cambria Math" panose="02040503050406030204" pitchFamily="18" charset="0"/>
                                    <a:cs typeface="Times New Roman" panose="02020603050405020304" pitchFamily="18" charset="0"/>
                                  </a:rPr>
                                </m:ctrlPr>
                              </m:radPr>
                              <m:deg/>
                              <m:e>
                                <m:r>
                                  <a:rPr lang="en-US" b="0" i="1" smtClean="0">
                                    <a:solidFill>
                                      <a:schemeClr val="bg2">
                                        <a:lumMod val="75000"/>
                                      </a:schemeClr>
                                    </a:solidFill>
                                    <a:latin typeface="Cambria Math" panose="02040503050406030204" pitchFamily="18" charset="0"/>
                                    <a:cs typeface="Times New Roman" panose="020206030504050203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when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1)</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64292"/>
                <a:ext cx="8229600" cy="3886200"/>
              </a:xfrm>
              <a:blipFill rotWithShape="0">
                <a:blip r:embed="rId2"/>
                <a:stretch>
                  <a:fillRect l="-1852" t="-2198" r="-1926" b="-587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A581F44-F46C-4582-9F12-3B9510565AC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F8F856E-9678-482E-9033-EEA7D8FCC886}"/>
              </a:ext>
            </a:extLst>
          </p:cNvPr>
          <p:cNvSpPr>
            <a:spLocks noGrp="1"/>
          </p:cNvSpPr>
          <p:nvPr>
            <p:ph type="dt" sz="half" idx="12"/>
          </p:nvPr>
        </p:nvSpPr>
        <p:spPr/>
        <p:txBody>
          <a:bodyPr/>
          <a:lstStyle/>
          <a:p>
            <a:fld id="{F6EA30C4-AB24-4601-9144-992C57F34A64}"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581163C4-06CC-41F9-B7E1-08ED02D3F2E5}"/>
              </a:ext>
            </a:extLst>
          </p:cNvPr>
          <p:cNvSpPr>
            <a:spLocks noGrp="1"/>
          </p:cNvSpPr>
          <p:nvPr>
            <p:ph type="sldNum" sz="quarter" idx="11"/>
          </p:nvPr>
        </p:nvSpPr>
        <p:spPr/>
        <p:txBody>
          <a:bodyPr/>
          <a:lstStyle/>
          <a:p>
            <a:fld id="{E6D38F6D-B68C-43EA-8D93-D9BC679B8240}" type="slidenum">
              <a:rPr lang="en-US" altLang="en-US" smtClean="0"/>
              <a:pPr/>
              <a:t>46</a:t>
            </a:fld>
            <a:endParaRPr lang="en-US" altLang="en-US"/>
          </a:p>
        </p:txBody>
      </p:sp>
    </p:spTree>
    <p:extLst>
      <p:ext uri="{BB962C8B-B14F-4D97-AF65-F5344CB8AC3E}">
        <p14:creationId xmlns:p14="http://schemas.microsoft.com/office/powerpoint/2010/main" val="376495521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56054"/>
                <a:ext cx="8229600" cy="3886200"/>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If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=3.0,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𝑛</m:t>
                    </m:r>
                    <m:r>
                      <a:rPr lang="en-GB" b="0" i="1" smtClean="0">
                        <a:latin typeface="Cambria Math" panose="02040503050406030204" pitchFamily="18" charset="0"/>
                        <a:ea typeface="Cambria Math" panose="02040503050406030204" pitchFamily="18" charset="0"/>
                        <a:cs typeface="Times New Roman" panose="02020603050405020304" pitchFamily="18" charset="0"/>
                      </a:rPr>
                      <m:t>=36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e>
                    </m:acc>
                    <m:r>
                      <a:rPr lang="en-GB" b="0" i="1" smtClean="0">
                        <a:latin typeface="Cambria Math" panose="02040503050406030204" pitchFamily="18" charset="0"/>
                        <a:ea typeface="Cambria Math" panose="02040503050406030204" pitchFamily="18" charset="0"/>
                        <a:cs typeface="Times New Roman" panose="02020603050405020304" pitchFamily="18" charset="0"/>
                      </a:rPr>
                      <m:t>=9.5</m:t>
                    </m:r>
                  </m:oMath>
                </a14:m>
                <a:r>
                  <a:rPr lang="en-IN" dirty="0">
                    <a:latin typeface="Times New Roman" panose="02020603050405020304" pitchFamily="18" charset="0"/>
                    <a:cs typeface="Times New Roman" panose="02020603050405020304" pitchFamily="18" charset="0"/>
                  </a:rPr>
                  <a:t> then </a:t>
                </a:r>
              </a:p>
              <a:p>
                <a:pPr algn="just"/>
                <a:r>
                  <a:rPr lang="en-IN" dirty="0">
                    <a:latin typeface="Times New Roman" panose="02020603050405020304" pitchFamily="18" charset="0"/>
                    <a:cs typeface="Times New Roman" panose="02020603050405020304" pitchFamily="18" charset="0"/>
                  </a:rPr>
                  <a:t>Find the 95% confidence interval for 𝜇 ?</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90% confidence interval for 𝜇 ?</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56054"/>
                <a:ext cx="8229600" cy="3886200"/>
              </a:xfrm>
              <a:blipFill rotWithShape="0">
                <a:blip r:embed="rId2"/>
                <a:stretch>
                  <a:fillRect l="-1926" t="-219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674070A-96FD-4C15-B106-2D3E97D0C4A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0C5E825-3C2E-4AEF-B34C-26C385A11900}"/>
              </a:ext>
            </a:extLst>
          </p:cNvPr>
          <p:cNvSpPr>
            <a:spLocks noGrp="1"/>
          </p:cNvSpPr>
          <p:nvPr>
            <p:ph type="dt" sz="half" idx="12"/>
          </p:nvPr>
        </p:nvSpPr>
        <p:spPr/>
        <p:txBody>
          <a:bodyPr/>
          <a:lstStyle/>
          <a:p>
            <a:fld id="{ACB547D8-4732-431A-9006-B918CE1439B3}"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B0CAC57E-760C-4192-9A2F-F788E47E5878}"/>
              </a:ext>
            </a:extLst>
          </p:cNvPr>
          <p:cNvSpPr>
            <a:spLocks noGrp="1"/>
          </p:cNvSpPr>
          <p:nvPr>
            <p:ph type="sldNum" sz="quarter" idx="11"/>
          </p:nvPr>
        </p:nvSpPr>
        <p:spPr/>
        <p:txBody>
          <a:bodyPr/>
          <a:lstStyle/>
          <a:p>
            <a:fld id="{E6D38F6D-B68C-43EA-8D93-D9BC679B8240}" type="slidenum">
              <a:rPr lang="en-US" altLang="en-US" smtClean="0"/>
              <a:pPr/>
              <a:t>47</a:t>
            </a:fld>
            <a:endParaRPr lang="en-US" altLang="en-US"/>
          </a:p>
        </p:txBody>
      </p:sp>
    </p:spTree>
    <p:extLst>
      <p:ext uri="{BB962C8B-B14F-4D97-AF65-F5344CB8AC3E}">
        <p14:creationId xmlns:p14="http://schemas.microsoft.com/office/powerpoint/2010/main" val="348004069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75967" y="556054"/>
                <a:ext cx="8229600" cy="3886200"/>
              </a:xfrm>
            </p:spPr>
            <p:txBody>
              <a:bodyPr/>
              <a:lstStyle/>
              <a:p>
                <a:pPr marL="0" indent="0" algn="just">
                  <a:buNone/>
                </a:pPr>
                <a:r>
                  <a:rPr lang="en-US" sz="3000" dirty="0">
                    <a:solidFill>
                      <a:srgbClr val="FF0000"/>
                    </a:solidFill>
                    <a:latin typeface="Times New Roman" panose="02020603050405020304" pitchFamily="18" charset="0"/>
                    <a:cs typeface="Times New Roman" panose="02020603050405020304" pitchFamily="18" charset="0"/>
                  </a:rPr>
                  <a:t>(Case 2)</a:t>
                </a:r>
                <a:r>
                  <a:rPr lang="en-US" sz="3000" dirty="0">
                    <a:latin typeface="Times New Roman" panose="02020603050405020304" pitchFamily="18" charset="0"/>
                    <a:cs typeface="Times New Roman" panose="02020603050405020304" pitchFamily="18" charset="0"/>
                  </a:rPr>
                  <a:t> For</a:t>
                </a:r>
                <a14:m>
                  <m:oMath xmlns:m="http://schemas.openxmlformats.org/officeDocument/2006/math">
                    <m:r>
                      <a:rPr lang="en-US" sz="3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3000" dirty="0">
                    <a:solidFill>
                      <a:srgbClr val="0000FF"/>
                    </a:solidFill>
                    <a:latin typeface="Times New Roman" panose="02020603050405020304" pitchFamily="18" charset="0"/>
                    <a:cs typeface="Times New Roman" panose="02020603050405020304" pitchFamily="18" charset="0"/>
                  </a:rPr>
                  <a:t> unknown</a:t>
                </a:r>
                <a:r>
                  <a:rPr lang="en-US" sz="3000" dirty="0">
                    <a:latin typeface="Times New Roman" panose="02020603050405020304" pitchFamily="18" charset="0"/>
                    <a:cs typeface="Times New Roman" panose="02020603050405020304" pitchFamily="18" charset="0"/>
                  </a:rPr>
                  <a:t>, it is replaced by</a:t>
                </a:r>
              </a:p>
              <a:p>
                <a:pPr marL="0" indent="0" algn="just">
                  <a:buNone/>
                </a:pPr>
                <a14:m>
                  <m:oMathPara xmlns:m="http://schemas.openxmlformats.org/officeDocument/2006/math">
                    <m:oMathParaPr>
                      <m:jc m:val="centerGroup"/>
                    </m:oMathParaPr>
                    <m:oMath xmlns:m="http://schemas.openxmlformats.org/officeDocument/2006/math">
                      <m:r>
                        <a:rPr lang="en-US" sz="3000" b="0" i="1" smtClean="0">
                          <a:solidFill>
                            <a:schemeClr val="bg2">
                              <a:lumMod val="75000"/>
                            </a:schemeClr>
                          </a:solidFill>
                          <a:latin typeface="Cambria Math" panose="02040503050406030204" pitchFamily="18" charset="0"/>
                          <a:cs typeface="Times New Roman" panose="02020603050405020304" pitchFamily="18" charset="0"/>
                        </a:rPr>
                        <m:t>𝑠</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i="1">
                                              <a:solidFill>
                                                <a:schemeClr val="bg2">
                                                  <a:lumMod val="75000"/>
                                                </a:schemeClr>
                                              </a:solidFill>
                                              <a:latin typeface="Cambria Math" panose="02040503050406030204" pitchFamily="18" charset="0"/>
                                              <a:cs typeface="Times New Roman" panose="02020603050405020304" pitchFamily="18" charset="0"/>
                                            </a:rPr>
                                          </m:ctrlPr>
                                        </m:d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acc>
                                            <m:accPr>
                                              <m:chr m:val="̅"/>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acc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acc>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r>
                            <a:rPr lang="en-US" sz="3000" b="0" i="1" smtClean="0">
                              <a:solidFill>
                                <a:schemeClr val="bg2">
                                  <a:lumMod val="75000"/>
                                </a:schemeClr>
                              </a:solidFill>
                              <a:latin typeface="Cambria Math" panose="02040503050406030204" pitchFamily="18" charset="0"/>
                              <a:cs typeface="Times New Roman" panose="02020603050405020304" pitchFamily="18" charset="0"/>
                            </a:rPr>
                            <m:t> </m:t>
                          </m:r>
                        </m:e>
                      </m:rad>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dPr>
                                        <m:e>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nary>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GB" sz="3000" b="0" i="1" smtClean="0">
                                  <a:solidFill>
                                    <a:schemeClr val="bg2">
                                      <a:lumMod val="75000"/>
                                    </a:schemeClr>
                                  </a:solidFill>
                                  <a:latin typeface="Cambria Math" panose="02040503050406030204" pitchFamily="18" charset="0"/>
                                  <a:cs typeface="Times New Roman" panose="02020603050405020304" pitchFamily="18" charset="0"/>
                                </a:rPr>
                                <m:t>𝑛</m:t>
                              </m:r>
                              <m:r>
                                <a:rPr lang="en-GB" sz="3000" b="0" i="1" smtClean="0">
                                  <a:solidFill>
                                    <a:schemeClr val="bg2">
                                      <a:lumMod val="75000"/>
                                    </a:schemeClr>
                                  </a:solidFill>
                                  <a:latin typeface="Cambria Math" panose="02040503050406030204" pitchFamily="18" charset="0"/>
                                  <a:cs typeface="Times New Roman" panose="02020603050405020304" pitchFamily="18" charset="0"/>
                                </a:rPr>
                                <m:t>(</m:t>
                              </m:r>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e>
                      </m:rad>
                    </m:oMath>
                  </m:oMathPara>
                </a14:m>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sample standard deviation) and the </a:t>
                </a:r>
                <a14:m>
                  <m:oMath xmlns:m="http://schemas.openxmlformats.org/officeDocument/2006/math">
                    <m:d>
                      <m:dPr>
                        <m:ctrlPr>
                          <a:rPr lang="en-US" sz="300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US" sz="3000" b="0" i="1" smtClean="0">
                        <a:latin typeface="Cambria Math" panose="02040503050406030204" pitchFamily="18" charset="0"/>
                        <a:cs typeface="Times New Roman" panose="02020603050405020304" pitchFamily="18" charset="0"/>
                      </a:rPr>
                      <m:t>∗100 %</m:t>
                    </m:r>
                  </m:oMath>
                </a14:m>
                <a:r>
                  <a:rPr lang="en-US" sz="3000" dirty="0">
                    <a:latin typeface="Times New Roman" panose="02020603050405020304" pitchFamily="18" charset="0"/>
                    <a:cs typeface="Times New Roman" panose="02020603050405020304" pitchFamily="18" charset="0"/>
                  </a:rPr>
                  <a:t>confidence interval for </a:t>
                </a:r>
                <a14:m>
                  <m:oMath xmlns:m="http://schemas.openxmlformats.org/officeDocument/2006/math">
                    <m:r>
                      <a:rPr lang="en-US"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3000"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sz="3000"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30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3000" dirty="0">
                    <a:latin typeface="Times New Roman" panose="02020603050405020304" pitchFamily="18" charset="0"/>
                    <a:cs typeface="Times New Roman" panose="02020603050405020304" pitchFamily="18" charset="0"/>
                  </a:rPr>
                  <a:t> </a:t>
                </a:r>
              </a:p>
              <a:p>
                <a:pPr marL="0" indent="0" algn="just">
                  <a:buNone/>
                </a:pPr>
                <a:r>
                  <a:rPr lang="en-US" sz="3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 the upper tail value for the t distribution for the degrees of freedom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𝑛</m:t>
                    </m:r>
                    <m:r>
                      <a:rPr lang="en-US" sz="3000" b="0" i="1" smtClean="0">
                        <a:latin typeface="Cambria Math" panose="02040503050406030204" pitchFamily="18" charset="0"/>
                        <a:cs typeface="Times New Roman" panose="02020603050405020304" pitchFamily="18" charset="0"/>
                      </a:rPr>
                      <m:t>−1</m:t>
                    </m:r>
                  </m:oMath>
                </a14:m>
                <a:r>
                  <a:rPr lang="en-US" sz="3000" dirty="0">
                    <a:latin typeface="Times New Roman" panose="02020603050405020304" pitchFamily="18" charset="0"/>
                    <a:cs typeface="Times New Roman" panose="02020603050405020304" pitchFamily="18" charset="0"/>
                  </a:rPr>
                  <a:t> ,so that the right side area of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a:t>
                </a:r>
                <a14:m>
                  <m:oMath xmlns:m="http://schemas.openxmlformats.org/officeDocument/2006/math">
                    <m:f>
                      <m:fPr>
                        <m:type m:val="skw"/>
                        <m:ctrlPr>
                          <a:rPr lang="en-GB" sz="3000" i="1">
                            <a:latin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cs typeface="Times New Roman" panose="02020603050405020304" pitchFamily="18" charset="0"/>
                          </a:rPr>
                          <m:t> </m:t>
                        </m:r>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oMath>
                </a14:m>
                <a:r>
                  <a:rPr lang="en-US" sz="3000" dirty="0">
                    <a:latin typeface="Times New Roman" panose="02020603050405020304" pitchFamily="18"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5967" y="556054"/>
                <a:ext cx="8229600" cy="3886200"/>
              </a:xfrm>
              <a:blipFill>
                <a:blip r:embed="rId2"/>
                <a:stretch>
                  <a:fillRect l="-1704" t="-2038" r="-1778" b="-42163"/>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4FE5F79-9614-45D5-ABA0-B28E5F9305B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B23C5B6-1D90-449B-8256-D6CCC4E835AC}"/>
              </a:ext>
            </a:extLst>
          </p:cNvPr>
          <p:cNvSpPr>
            <a:spLocks noGrp="1"/>
          </p:cNvSpPr>
          <p:nvPr>
            <p:ph type="dt" sz="half" idx="12"/>
          </p:nvPr>
        </p:nvSpPr>
        <p:spPr/>
        <p:txBody>
          <a:bodyPr/>
          <a:lstStyle/>
          <a:p>
            <a:fld id="{C66CF084-095E-4E17-8542-99504F2276D7}"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1035C23D-E28D-46F5-825A-1AE7290E124F}"/>
              </a:ext>
            </a:extLst>
          </p:cNvPr>
          <p:cNvSpPr>
            <a:spLocks noGrp="1"/>
          </p:cNvSpPr>
          <p:nvPr>
            <p:ph type="sldNum" sz="quarter" idx="11"/>
          </p:nvPr>
        </p:nvSpPr>
        <p:spPr/>
        <p:txBody>
          <a:bodyPr/>
          <a:lstStyle/>
          <a:p>
            <a:fld id="{E6D38F6D-B68C-43EA-8D93-D9BC679B8240}" type="slidenum">
              <a:rPr lang="en-US" altLang="en-US" smtClean="0"/>
              <a:pPr/>
              <a:t>48</a:t>
            </a:fld>
            <a:endParaRPr lang="en-US" altLang="en-US"/>
          </a:p>
        </p:txBody>
      </p:sp>
    </p:spTree>
    <p:extLst>
      <p:ext uri="{BB962C8B-B14F-4D97-AF65-F5344CB8AC3E}">
        <p14:creationId xmlns:p14="http://schemas.microsoft.com/office/powerpoint/2010/main" val="5781333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681" y="547816"/>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Note that </a:t>
                </a:r>
                <a:r>
                  <a:rPr lang="en-US" dirty="0">
                    <a:solidFill>
                      <a:srgbClr val="0000FF"/>
                    </a:solidFill>
                    <a:latin typeface="Times New Roman" panose="02020603050405020304" pitchFamily="18" charset="0"/>
                    <a:cs typeface="Times New Roman" panose="02020603050405020304" pitchFamily="18" charset="0"/>
                  </a:rPr>
                  <a:t>when the population distribution is normal</a:t>
                </a:r>
                <a:r>
                  <a:rPr lang="en-US" dirty="0">
                    <a:latin typeface="Times New Roman" panose="02020603050405020304" pitchFamily="18" charset="0"/>
                    <a:cs typeface="Times New Roman" panose="02020603050405020304" pitchFamily="18" charset="0"/>
                  </a:rPr>
                  <a:t>,             </a:t>
                </a:r>
              </a:p>
              <a:p>
                <a:pPr marL="0" indent="0" algn="just">
                  <a:buNone/>
                </a:pPr>
                <a:r>
                  <a:rPr lang="en-US" b="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bg2">
                            <a:lumMod val="75000"/>
                          </a:schemeClr>
                        </a:solidFill>
                        <a:latin typeface="Cambria Math" panose="02040503050406030204" pitchFamily="18" charset="0"/>
                        <a:cs typeface="Times New Roman" panose="02020603050405020304" pitchFamily="18" charset="0"/>
                      </a:rPr>
                      <m:t>𝑇</m:t>
                    </m:r>
                    <m:r>
                      <a:rPr lang="en-GB" i="1">
                        <a:solidFill>
                          <a:schemeClr val="bg2">
                            <a:lumMod val="75000"/>
                          </a:schemeClr>
                        </a:solidFill>
                        <a:latin typeface="Cambria Math" panose="02040503050406030204" pitchFamily="18" charset="0"/>
                        <a:cs typeface="Times New Roman" panose="02020603050405020304" pitchFamily="18" charset="0"/>
                      </a:rPr>
                      <m:t>=</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GB" i="1">
                            <a:solidFill>
                              <a:schemeClr val="bg2">
                                <a:lumMod val="75000"/>
                              </a:schemeClr>
                            </a:solidFill>
                            <a:latin typeface="Cambria Math" panose="02040503050406030204" pitchFamily="18" charset="0"/>
                            <a:cs typeface="Times New Roman" panose="02020603050405020304" pitchFamily="18" charset="0"/>
                          </a:rPr>
                          <m:t>−</m:t>
                        </m:r>
                        <m:r>
                          <a:rPr lang="en-GB"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cs typeface="Times New Roman" panose="02020603050405020304" pitchFamily="18" charset="0"/>
                              </a:rPr>
                              <m:t>𝑆</m:t>
                            </m:r>
                          </m:num>
                          <m:den>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m:t>
                        </m:r>
                      </m:den>
                    </m:f>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has t-distribution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𝑛</m:t>
                    </m:r>
                    <m:r>
                      <a:rPr lang="en-US" i="1" dirty="0" smtClean="0">
                        <a:latin typeface="Cambria Math" panose="02040503050406030204" pitchFamily="18" charset="0"/>
                        <a:cs typeface="Times New Roman" panose="02020603050405020304" pitchFamily="18" charset="0"/>
                      </a:rPr>
                      <m:t>−1) </m:t>
                    </m:r>
                  </m:oMath>
                </a14:m>
                <a:r>
                  <a:rPr lang="en-US" dirty="0">
                    <a:latin typeface="Times New Roman" panose="02020603050405020304" pitchFamily="18" charset="0"/>
                    <a:cs typeface="Times New Roman" panose="02020603050405020304" pitchFamily="18" charset="0"/>
                  </a:rPr>
                  <a:t>degrees of freedom (a parameter for the t-distribution).</a:t>
                </a:r>
              </a:p>
              <a:p>
                <a:pPr marL="0" indent="0" algn="just">
                  <a:buNone/>
                </a:pPr>
                <a:r>
                  <a:rPr lang="en-US" dirty="0">
                    <a:latin typeface="Times New Roman" panose="02020603050405020304" pitchFamily="18" charset="0"/>
                    <a:cs typeface="Times New Roman" panose="02020603050405020304" pitchFamily="18" charset="0"/>
                  </a:rPr>
                  <a:t>The t-distribution is also symmetric about zero but tails are heavier than the standard normal distribution. The percentile values are given in the Appendix II as Table 3: t-Distribution Percentiles.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681" y="547816"/>
                <a:ext cx="8229600" cy="3886200"/>
              </a:xfrm>
              <a:blipFill rotWithShape="0">
                <a:blip r:embed="rId2"/>
                <a:stretch>
                  <a:fillRect l="-1852" t="-2198" r="-1926" b="-5368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7ACA3ED-4317-49E1-A8F9-FB71D087B5F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C1B4FC3-47A3-4F4F-89AD-9B83BC55CFF0}"/>
              </a:ext>
            </a:extLst>
          </p:cNvPr>
          <p:cNvSpPr>
            <a:spLocks noGrp="1"/>
          </p:cNvSpPr>
          <p:nvPr>
            <p:ph type="dt" sz="half" idx="12"/>
          </p:nvPr>
        </p:nvSpPr>
        <p:spPr/>
        <p:txBody>
          <a:bodyPr/>
          <a:lstStyle/>
          <a:p>
            <a:fld id="{67719B19-4A6F-4009-A4D1-D9B8F460D1B8}"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2BB5E779-F098-4FEC-A4DA-51412A917FB5}"/>
              </a:ext>
            </a:extLst>
          </p:cNvPr>
          <p:cNvSpPr>
            <a:spLocks noGrp="1"/>
          </p:cNvSpPr>
          <p:nvPr>
            <p:ph type="sldNum" sz="quarter" idx="11"/>
          </p:nvPr>
        </p:nvSpPr>
        <p:spPr/>
        <p:txBody>
          <a:bodyPr/>
          <a:lstStyle/>
          <a:p>
            <a:fld id="{E6D38F6D-B68C-43EA-8D93-D9BC679B8240}" type="slidenum">
              <a:rPr lang="en-US" altLang="en-US" smtClean="0"/>
              <a:pPr/>
              <a:t>49</a:t>
            </a:fld>
            <a:endParaRPr lang="en-US" altLang="en-US"/>
          </a:p>
        </p:txBody>
      </p:sp>
    </p:spTree>
    <p:extLst>
      <p:ext uri="{BB962C8B-B14F-4D97-AF65-F5344CB8AC3E}">
        <p14:creationId xmlns:p14="http://schemas.microsoft.com/office/powerpoint/2010/main" val="6691824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BD1A-2249-4BE8-B069-1EBBC0FFEAC3}"/>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F066034-9E97-4162-8520-CEEA5B69BF20}"/>
                  </a:ext>
                </a:extLst>
              </p:cNvPr>
              <p:cNvSpPr/>
              <p:nvPr/>
            </p:nvSpPr>
            <p:spPr bwMode="auto">
              <a:xfrm>
                <a:off x="641131" y="1508233"/>
                <a:ext cx="3678621" cy="4426935"/>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Proportion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𝒑</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Population Mean </a:t>
                </a:r>
                <a14:m>
                  <m:oMath xmlns:m="http://schemas.openxmlformats.org/officeDocument/2006/math">
                    <m:r>
                      <a:rPr kumimoji="0" lang="en-US"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𝝁</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St.deviation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𝑵</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Oval 6">
                <a:extLst>
                  <a:ext uri="{FF2B5EF4-FFF2-40B4-BE49-F238E27FC236}">
                    <a16:creationId xmlns:a16="http://schemas.microsoft.com/office/drawing/2014/main" id="{DF066034-9E97-4162-8520-CEEA5B69BF20}"/>
                  </a:ext>
                </a:extLst>
              </p:cNvPr>
              <p:cNvSpPr>
                <a:spLocks noRot="1" noChangeAspect="1" noMove="1" noResize="1" noEditPoints="1" noAdjustHandles="1" noChangeArrowheads="1" noChangeShapeType="1" noTextEdit="1"/>
              </p:cNvSpPr>
              <p:nvPr/>
            </p:nvSpPr>
            <p:spPr bwMode="auto">
              <a:xfrm>
                <a:off x="641131" y="1508233"/>
                <a:ext cx="3678621" cy="4426935"/>
              </a:xfrm>
              <a:prstGeom prst="ellipse">
                <a:avLst/>
              </a:prstGeom>
              <a:blipFill>
                <a:blip r:embed="rId2"/>
                <a:stretch>
                  <a:fillRect/>
                </a:stretch>
              </a:blipFill>
              <a:ln>
                <a:solidFill>
                  <a:srgbClr val="000099"/>
                </a:solidFill>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DC91F18-7B8E-45C8-B949-93FA9EBA7E9A}"/>
                  </a:ext>
                </a:extLst>
              </p:cNvPr>
              <p:cNvSpPr/>
              <p:nvPr/>
            </p:nvSpPr>
            <p:spPr bwMode="auto">
              <a:xfrm>
                <a:off x="5686097" y="1995131"/>
                <a:ext cx="2648608" cy="3453141"/>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Proportion </a:t>
                </a:r>
                <a14:m>
                  <m:oMath xmlns:m="http://schemas.openxmlformats.org/officeDocument/2006/math">
                    <m:acc>
                      <m:accPr>
                        <m:chr m:val="̂"/>
                        <m:ctrlPr>
                          <a:rPr lang="en-US" b="1" i="1" smtClean="0">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pitchFamily="18" charset="0"/>
                            <a:cs typeface="Times New Roman" panose="02020603050405020304" pitchFamily="18" charset="0"/>
                          </a:rPr>
                          <m:t>𝒑</m:t>
                        </m:r>
                      </m:e>
                    </m:acc>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Mean   </a:t>
                </a:r>
                <a14:m>
                  <m:oMath xmlns:m="http://schemas.openxmlformats.org/officeDocument/2006/math">
                    <m:acc>
                      <m:accPr>
                        <m:chr m:val="̅"/>
                        <m:ctrlPr>
                          <a:rPr lang="en-US" sz="1600" b="1" i="1" smtClean="0">
                            <a:solidFill>
                              <a:schemeClr val="tx1"/>
                            </a:solidFill>
                            <a:latin typeface="Cambria Math" panose="02040503050406030204" pitchFamily="18" charset="0"/>
                            <a:cs typeface="Times New Roman" panose="02020603050405020304" pitchFamily="18" charset="0"/>
                          </a:rPr>
                        </m:ctrlPr>
                      </m:accPr>
                      <m:e>
                        <m:r>
                          <a:rPr lang="en-US" sz="1600" b="1" i="1" smtClean="0">
                            <a:solidFill>
                              <a:schemeClr val="tx1"/>
                            </a:solidFill>
                            <a:latin typeface="Cambria Math" panose="02040503050406030204" pitchFamily="18" charset="0"/>
                            <a:cs typeface="Times New Roman" panose="02020603050405020304" pitchFamily="18" charset="0"/>
                          </a:rPr>
                          <m:t>𝑿</m:t>
                        </m:r>
                      </m:e>
                    </m:acc>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cs typeface="Times New Roman" panose="02020603050405020304" pitchFamily="18" charset="0"/>
                          </a:rPr>
                          <m:t>𝑺</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St.deviation  </a:t>
                </a:r>
                <a14:m>
                  <m:oMath xmlns:m="http://schemas.openxmlformats.org/officeDocument/2006/math">
                    <m:r>
                      <a:rPr lang="en-US" sz="1600" b="1" i="1" smtClean="0">
                        <a:solidFill>
                          <a:schemeClr val="tx1"/>
                        </a:solidFill>
                        <a:latin typeface="Cambria Math" panose="02040503050406030204" pitchFamily="18" charset="0"/>
                        <a:cs typeface="Times New Roman" panose="02020603050405020304" pitchFamily="18" charset="0"/>
                      </a:rPr>
                      <m:t>𝑺</m:t>
                    </m:r>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𝒏</m:t>
                    </m:r>
                  </m:oMath>
                </a14:m>
                <a:endParaRPr lang="en-US" b="1"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Oval 7">
                <a:extLst>
                  <a:ext uri="{FF2B5EF4-FFF2-40B4-BE49-F238E27FC236}">
                    <a16:creationId xmlns:a16="http://schemas.microsoft.com/office/drawing/2014/main" id="{5DC91F18-7B8E-45C8-B949-93FA9EBA7E9A}"/>
                  </a:ext>
                </a:extLst>
              </p:cNvPr>
              <p:cNvSpPr>
                <a:spLocks noRot="1" noChangeAspect="1" noMove="1" noResize="1" noEditPoints="1" noAdjustHandles="1" noChangeArrowheads="1" noChangeShapeType="1" noTextEdit="1"/>
              </p:cNvSpPr>
              <p:nvPr/>
            </p:nvSpPr>
            <p:spPr bwMode="auto">
              <a:xfrm>
                <a:off x="5686097" y="1995131"/>
                <a:ext cx="2648608" cy="3453141"/>
              </a:xfrm>
              <a:prstGeom prst="ellipse">
                <a:avLst/>
              </a:prstGeom>
              <a:blipFill>
                <a:blip r:embed="rId3"/>
                <a:stretch>
                  <a:fillRect/>
                </a:stretch>
              </a:blipFill>
              <a:ln>
                <a:solidFill>
                  <a:srgbClr val="000099"/>
                </a:solidFill>
                <a:headEnd type="none" w="med" len="med"/>
                <a:tailEnd type="none" w="med" len="med"/>
              </a:ln>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3A051ABB-2004-4F09-8148-6975D2C2226D}"/>
              </a:ext>
            </a:extLst>
          </p:cNvPr>
          <p:cNvSpPr txBox="1"/>
          <p:nvPr/>
        </p:nvSpPr>
        <p:spPr>
          <a:xfrm>
            <a:off x="1851791" y="5165101"/>
            <a:ext cx="12573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Population</a:t>
            </a:r>
          </a:p>
        </p:txBody>
      </p:sp>
      <p:sp>
        <p:nvSpPr>
          <p:cNvPr id="10" name="TextBox 9">
            <a:extLst>
              <a:ext uri="{FF2B5EF4-FFF2-40B4-BE49-F238E27FC236}">
                <a16:creationId xmlns:a16="http://schemas.microsoft.com/office/drawing/2014/main" id="{6192B4BF-D48C-41E7-B042-6E18757DF4C9}"/>
              </a:ext>
            </a:extLst>
          </p:cNvPr>
          <p:cNvSpPr txBox="1"/>
          <p:nvPr/>
        </p:nvSpPr>
        <p:spPr>
          <a:xfrm>
            <a:off x="6555172" y="4963936"/>
            <a:ext cx="910458"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Sample</a:t>
            </a:r>
          </a:p>
        </p:txBody>
      </p:sp>
      <p:sp>
        <p:nvSpPr>
          <p:cNvPr id="11" name="Arrow: Right 10">
            <a:extLst>
              <a:ext uri="{FF2B5EF4-FFF2-40B4-BE49-F238E27FC236}">
                <a16:creationId xmlns:a16="http://schemas.microsoft.com/office/drawing/2014/main" id="{D6E7E999-DAC7-4CDF-BAA8-AF1BC8DF1553}"/>
              </a:ext>
            </a:extLst>
          </p:cNvPr>
          <p:cNvSpPr/>
          <p:nvPr/>
        </p:nvSpPr>
        <p:spPr bwMode="auto">
          <a:xfrm>
            <a:off x="4572000" y="3631325"/>
            <a:ext cx="851338" cy="457200"/>
          </a:xfrm>
          <a:prstGeom prst="rightArrow">
            <a:avLst/>
          </a:prstGeom>
          <a:solidFill>
            <a:schemeClr val="accent2">
              <a:lumMod val="20000"/>
              <a:lumOff val="80000"/>
            </a:schemeClr>
          </a:solidFill>
          <a:ln w="127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5ED909-ADAB-4384-86E7-86CDCE3D2928}"/>
              </a:ext>
            </a:extLst>
          </p:cNvPr>
          <p:cNvSpPr>
            <a:spLocks noGrp="1"/>
          </p:cNvSpPr>
          <p:nvPr>
            <p:ph type="ftr" sz="quarter" idx="10"/>
          </p:nvPr>
        </p:nvSpPr>
        <p:spPr/>
        <p:txBody>
          <a:bodyPr/>
          <a:lstStyle/>
          <a:p>
            <a:r>
              <a:rPr lang="en-US" altLang="en-US"/>
              <a:t>MC3020-2023</a:t>
            </a:r>
          </a:p>
        </p:txBody>
      </p:sp>
      <p:sp>
        <p:nvSpPr>
          <p:cNvPr id="4" name="Date Placeholder 3">
            <a:extLst>
              <a:ext uri="{FF2B5EF4-FFF2-40B4-BE49-F238E27FC236}">
                <a16:creationId xmlns:a16="http://schemas.microsoft.com/office/drawing/2014/main" id="{349793B9-6530-490B-A099-FEE6FAAED95C}"/>
              </a:ext>
            </a:extLst>
          </p:cNvPr>
          <p:cNvSpPr>
            <a:spLocks noGrp="1"/>
          </p:cNvSpPr>
          <p:nvPr>
            <p:ph type="dt" sz="half" idx="12"/>
          </p:nvPr>
        </p:nvSpPr>
        <p:spPr/>
        <p:txBody>
          <a:bodyPr/>
          <a:lstStyle/>
          <a:p>
            <a:fld id="{7751EF9F-BBCF-4E55-8B7E-BED9B9CDD6D5}" type="datetime5">
              <a:rPr lang="en-NZ" altLang="en-US" smtClean="0"/>
              <a:t>26-May-23</a:t>
            </a:fld>
            <a:endParaRPr lang="en-US" altLang="en-US"/>
          </a:p>
        </p:txBody>
      </p:sp>
      <p:sp>
        <p:nvSpPr>
          <p:cNvPr id="12" name="Slide Number Placeholder 11">
            <a:extLst>
              <a:ext uri="{FF2B5EF4-FFF2-40B4-BE49-F238E27FC236}">
                <a16:creationId xmlns:a16="http://schemas.microsoft.com/office/drawing/2014/main" id="{8BC6BEC0-DA6A-402E-A350-CAC0AEDF30E9}"/>
              </a:ext>
            </a:extLst>
          </p:cNvPr>
          <p:cNvSpPr>
            <a:spLocks noGrp="1"/>
          </p:cNvSpPr>
          <p:nvPr>
            <p:ph type="sldNum" sz="quarter" idx="11"/>
          </p:nvPr>
        </p:nvSpPr>
        <p:spPr/>
        <p:txBody>
          <a:bodyPr/>
          <a:lstStyle/>
          <a:p>
            <a:fld id="{E6D38F6D-B68C-43EA-8D93-D9BC679B8240}" type="slidenum">
              <a:rPr lang="en-US" altLang="en-US" smtClean="0"/>
              <a:pPr/>
              <a:t>5</a:t>
            </a:fld>
            <a:endParaRPr lang="en-US" altLang="en-US"/>
          </a:p>
        </p:txBody>
      </p:sp>
    </p:spTree>
    <p:extLst>
      <p:ext uri="{BB962C8B-B14F-4D97-AF65-F5344CB8AC3E}">
        <p14:creationId xmlns:p14="http://schemas.microsoft.com/office/powerpoint/2010/main" val="287903071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D6C2E66B-5FD4-E9E8-8E1F-C95E29715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284" y="0"/>
            <a:ext cx="5283201" cy="6721758"/>
          </a:xfrm>
          <a:prstGeom prst="rect">
            <a:avLst/>
          </a:prstGeom>
        </p:spPr>
      </p:pic>
      <p:sp>
        <p:nvSpPr>
          <p:cNvPr id="4" name="Footer Placeholder 3">
            <a:extLst>
              <a:ext uri="{FF2B5EF4-FFF2-40B4-BE49-F238E27FC236}">
                <a16:creationId xmlns:a16="http://schemas.microsoft.com/office/drawing/2014/main" id="{95500898-1366-BBC8-2CC8-E2FAE55CF5AD}"/>
              </a:ext>
            </a:extLst>
          </p:cNvPr>
          <p:cNvSpPr>
            <a:spLocks noGrp="1"/>
          </p:cNvSpPr>
          <p:nvPr>
            <p:ph type="ftr" sz="quarter" idx="10"/>
          </p:nvPr>
        </p:nvSpPr>
        <p:spPr/>
        <p:txBody>
          <a:bodyPr/>
          <a:lstStyle/>
          <a:p>
            <a:r>
              <a:rPr lang="en-US" altLang="en-US"/>
              <a:t>MC3020-2023</a:t>
            </a:r>
          </a:p>
        </p:txBody>
      </p:sp>
      <p:sp>
        <p:nvSpPr>
          <p:cNvPr id="5" name="Slide Number Placeholder 4">
            <a:extLst>
              <a:ext uri="{FF2B5EF4-FFF2-40B4-BE49-F238E27FC236}">
                <a16:creationId xmlns:a16="http://schemas.microsoft.com/office/drawing/2014/main" id="{C501427B-DEBE-6CA1-65CE-D94035CC47DD}"/>
              </a:ext>
            </a:extLst>
          </p:cNvPr>
          <p:cNvSpPr>
            <a:spLocks noGrp="1"/>
          </p:cNvSpPr>
          <p:nvPr>
            <p:ph type="sldNum" sz="quarter" idx="11"/>
          </p:nvPr>
        </p:nvSpPr>
        <p:spPr/>
        <p:txBody>
          <a:bodyPr/>
          <a:lstStyle/>
          <a:p>
            <a:fld id="{E6D38F6D-B68C-43EA-8D93-D9BC679B8240}" type="slidenum">
              <a:rPr lang="en-US" altLang="en-US" smtClean="0"/>
              <a:pPr/>
              <a:t>50</a:t>
            </a:fld>
            <a:endParaRPr lang="en-US" altLang="en-US"/>
          </a:p>
        </p:txBody>
      </p:sp>
      <p:sp>
        <p:nvSpPr>
          <p:cNvPr id="6" name="Date Placeholder 5">
            <a:extLst>
              <a:ext uri="{FF2B5EF4-FFF2-40B4-BE49-F238E27FC236}">
                <a16:creationId xmlns:a16="http://schemas.microsoft.com/office/drawing/2014/main" id="{56FD3D45-AE94-92BB-8694-B5EEC74E2AC9}"/>
              </a:ext>
            </a:extLst>
          </p:cNvPr>
          <p:cNvSpPr>
            <a:spLocks noGrp="1"/>
          </p:cNvSpPr>
          <p:nvPr>
            <p:ph type="dt" sz="half" idx="12"/>
          </p:nvPr>
        </p:nvSpPr>
        <p:spPr/>
        <p:txBody>
          <a:bodyPr/>
          <a:lstStyle/>
          <a:p>
            <a:fld id="{77C15F0B-F995-4818-B49F-B8AA085494D2}" type="datetime5">
              <a:rPr lang="en-NZ" altLang="en-US" smtClean="0"/>
              <a:t>26-May-23</a:t>
            </a:fld>
            <a:endParaRPr lang="en-US" altLang="en-US"/>
          </a:p>
        </p:txBody>
      </p:sp>
    </p:spTree>
    <p:extLst>
      <p:ext uri="{BB962C8B-B14F-4D97-AF65-F5344CB8AC3E}">
        <p14:creationId xmlns:p14="http://schemas.microsoft.com/office/powerpoint/2010/main" val="324523409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th.usask.ca/%7Elaverty/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2308" y="426832"/>
            <a:ext cx="5604851" cy="5604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512" y="5150840"/>
            <a:ext cx="7600426"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Red line indicated as standard normal distribution and other line t distribution changing versus degrees of freedom.</a:t>
            </a:r>
          </a:p>
        </p:txBody>
      </p:sp>
      <p:sp>
        <p:nvSpPr>
          <p:cNvPr id="5" name="Footer Placeholder 4">
            <a:extLst>
              <a:ext uri="{FF2B5EF4-FFF2-40B4-BE49-F238E27FC236}">
                <a16:creationId xmlns:a16="http://schemas.microsoft.com/office/drawing/2014/main" id="{8020A1BB-0701-4524-A508-5D6FD577D5F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C4ABB5E-2AF3-45E7-B65E-87B13479FDC0}"/>
              </a:ext>
            </a:extLst>
          </p:cNvPr>
          <p:cNvSpPr>
            <a:spLocks noGrp="1"/>
          </p:cNvSpPr>
          <p:nvPr>
            <p:ph type="dt" sz="half" idx="12"/>
          </p:nvPr>
        </p:nvSpPr>
        <p:spPr/>
        <p:txBody>
          <a:bodyPr/>
          <a:lstStyle/>
          <a:p>
            <a:fld id="{4D955457-5DED-4857-A105-42D858BA96FE}"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3CD647BD-5B8D-4B42-B7C0-0F81D681489E}"/>
              </a:ext>
            </a:extLst>
          </p:cNvPr>
          <p:cNvSpPr>
            <a:spLocks noGrp="1"/>
          </p:cNvSpPr>
          <p:nvPr>
            <p:ph type="sldNum" sz="quarter" idx="11"/>
          </p:nvPr>
        </p:nvSpPr>
        <p:spPr/>
        <p:txBody>
          <a:bodyPr/>
          <a:lstStyle/>
          <a:p>
            <a:fld id="{E6D38F6D-B68C-43EA-8D93-D9BC679B8240}" type="slidenum">
              <a:rPr lang="en-US" altLang="en-US" smtClean="0"/>
              <a:pPr/>
              <a:t>51</a:t>
            </a:fld>
            <a:endParaRPr lang="en-US" altLang="en-US"/>
          </a:p>
        </p:txBody>
      </p:sp>
    </p:spTree>
    <p:extLst>
      <p:ext uri="{BB962C8B-B14F-4D97-AF65-F5344CB8AC3E}">
        <p14:creationId xmlns:p14="http://schemas.microsoft.com/office/powerpoint/2010/main" val="241997978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When the population distribution is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not normal</a:t>
                </a:r>
                <a:r>
                  <a:rPr lang="en-US" dirty="0">
                    <a:latin typeface="Times New Roman" panose="02020603050405020304" pitchFamily="18" charset="0"/>
                    <a:cs typeface="Times New Roman" panose="02020603050405020304" pitchFamily="18" charset="0"/>
                  </a:rPr>
                  <a:t>, for </a:t>
                </a:r>
                <a:r>
                  <a:rPr lang="en-US" u="sng" dirty="0">
                    <a:latin typeface="Times New Roman" panose="02020603050405020304" pitchFamily="18" charset="0"/>
                    <a:cs typeface="Times New Roman" panose="02020603050405020304" pitchFamily="18" charset="0"/>
                  </a:rPr>
                  <a:t>large </a:t>
                </a:r>
                <a14:m>
                  <m:oMath xmlns:m="http://schemas.openxmlformats.org/officeDocument/2006/math">
                    <m:r>
                      <a:rPr lang="en-US" b="0" i="1" u="sng"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the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central limit theorem</a:t>
                </a:r>
                <a:r>
                  <a:rPr lang="en-US" dirty="0">
                    <a:latin typeface="Times New Roman" panose="02020603050405020304" pitchFamily="18" charset="0"/>
                    <a:cs typeface="Times New Roman" panose="02020603050405020304" pitchFamily="18" charset="0"/>
                  </a:rPr>
                  <a:t> is applicable,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just">
                  <a:buNone/>
                </a:pP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3)</a:t>
                </a:r>
              </a:p>
              <a:p>
                <a:pPr marL="0" indent="0" algn="just">
                  <a:buNone/>
                </a:pPr>
                <a:r>
                  <a:rPr lang="en-US" dirty="0">
                    <a:latin typeface="Times New Roman" panose="02020603050405020304" pitchFamily="18" charset="0"/>
                    <a:cs typeface="Times New Roman" panose="02020603050405020304" pitchFamily="18" charset="0"/>
                  </a:rPr>
                  <a:t>and  </a:t>
                </a: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unknown </a:t>
                </a:r>
                <a:r>
                  <a:rPr lang="en-US" dirty="0">
                    <a:solidFill>
                      <a:srgbClr val="FF0000"/>
                    </a:solidFill>
                    <a:latin typeface="Times New Roman" panose="02020603050405020304" pitchFamily="18" charset="0"/>
                    <a:cs typeface="Times New Roman" panose="02020603050405020304" pitchFamily="18" charset="0"/>
                  </a:rPr>
                  <a:t>(case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3495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64DA0C5-8EB7-43B8-A076-576B179C0A0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AED05B0-C393-48BC-91E1-CADEC25E2A14}"/>
              </a:ext>
            </a:extLst>
          </p:cNvPr>
          <p:cNvSpPr>
            <a:spLocks noGrp="1"/>
          </p:cNvSpPr>
          <p:nvPr>
            <p:ph type="dt" sz="half" idx="12"/>
          </p:nvPr>
        </p:nvSpPr>
        <p:spPr/>
        <p:txBody>
          <a:bodyPr/>
          <a:lstStyle/>
          <a:p>
            <a:fld id="{BFD2653C-E769-4918-BDCF-9702EA07980E}"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2ACF2FEB-06F9-4368-90E7-37E04771166D}"/>
              </a:ext>
            </a:extLst>
          </p:cNvPr>
          <p:cNvSpPr>
            <a:spLocks noGrp="1"/>
          </p:cNvSpPr>
          <p:nvPr>
            <p:ph type="sldNum" sz="quarter" idx="11"/>
          </p:nvPr>
        </p:nvSpPr>
        <p:spPr/>
        <p:txBody>
          <a:bodyPr/>
          <a:lstStyle/>
          <a:p>
            <a:fld id="{E6D38F6D-B68C-43EA-8D93-D9BC679B8240}" type="slidenum">
              <a:rPr lang="en-US" altLang="en-US" smtClean="0"/>
              <a:pPr/>
              <a:t>52</a:t>
            </a:fld>
            <a:endParaRPr lang="en-US" altLang="en-US"/>
          </a:p>
        </p:txBody>
      </p:sp>
    </p:spTree>
    <p:extLst>
      <p:ext uri="{BB962C8B-B14F-4D97-AF65-F5344CB8AC3E}">
        <p14:creationId xmlns:p14="http://schemas.microsoft.com/office/powerpoint/2010/main" val="40436534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68" y="540818"/>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estimating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i="1" dirty="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margin of error and</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den>
                              </m:f>
                            </m:e>
                          </m:d>
                        </m:e>
                        <m:sup>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formula for the sample size required.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US" dirty="0">
                    <a:latin typeface="Times New Roman" panose="02020603050405020304" pitchFamily="18" charset="0"/>
                    <a:cs typeface="Times New Roman" panose="02020603050405020304" pitchFamily="18" charset="0"/>
                  </a:rPr>
                  <a:t>nd </a:t>
                </a:r>
                <a14:m>
                  <m:oMath xmlns:m="http://schemas.openxmlformats.org/officeDocument/2006/math">
                    <m:r>
                      <a:rPr lang="en-GB" b="0" i="1" smtClean="0">
                        <a:latin typeface="Cambria Math" panose="02040503050406030204" pitchFamily="18" charset="0"/>
                        <a:cs typeface="Times New Roman" panose="02020603050405020304" pitchFamily="18" charset="0"/>
                      </a:rPr>
                      <m:t>𝐸</m:t>
                    </m:r>
                    <m:r>
                      <a:rPr lang="en-GB"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are usually given (in practice those are set by the researcher based on affordability about time and money, it is like the usual answer to the question ‘how good you want your estimate’ is ‘as much you can afford’.</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68" y="540818"/>
                <a:ext cx="8229600" cy="3886200"/>
              </a:xfrm>
              <a:blipFill rotWithShape="0">
                <a:blip r:embed="rId2"/>
                <a:stretch>
                  <a:fillRect l="-1852" t="-2198" r="-1926" b="-6059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9E41E620-3D78-4667-8A80-DFF32F29813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548FA6C-CDAC-45A9-BEF6-507D386A6DF7}"/>
              </a:ext>
            </a:extLst>
          </p:cNvPr>
          <p:cNvSpPr>
            <a:spLocks noGrp="1"/>
          </p:cNvSpPr>
          <p:nvPr>
            <p:ph type="dt" sz="half" idx="12"/>
          </p:nvPr>
        </p:nvSpPr>
        <p:spPr/>
        <p:txBody>
          <a:bodyPr/>
          <a:lstStyle/>
          <a:p>
            <a:fld id="{EE218F44-2F8E-40E2-8687-8BBF396EA61F}"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1DD21333-3D6F-4E26-8B28-D50813903808}"/>
              </a:ext>
            </a:extLst>
          </p:cNvPr>
          <p:cNvSpPr>
            <a:spLocks noGrp="1"/>
          </p:cNvSpPr>
          <p:nvPr>
            <p:ph type="sldNum" sz="quarter" idx="11"/>
          </p:nvPr>
        </p:nvSpPr>
        <p:spPr/>
        <p:txBody>
          <a:bodyPr/>
          <a:lstStyle/>
          <a:p>
            <a:fld id="{E6D38F6D-B68C-43EA-8D93-D9BC679B8240}" type="slidenum">
              <a:rPr lang="en-US" altLang="en-US" smtClean="0"/>
              <a:pPr/>
              <a:t>53</a:t>
            </a:fld>
            <a:endParaRPr lang="en-US" altLang="en-US"/>
          </a:p>
        </p:txBody>
      </p:sp>
    </p:spTree>
    <p:extLst>
      <p:ext uri="{BB962C8B-B14F-4D97-AF65-F5344CB8AC3E}">
        <p14:creationId xmlns:p14="http://schemas.microsoft.com/office/powerpoint/2010/main" val="18391014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choices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latin typeface="Times New Roman" panose="02020603050405020304" pitchFamily="18" charset="0"/>
                    <a:cs typeface="Times New Roman" panose="02020603050405020304" pitchFamily="18" charset="0"/>
                  </a:rPr>
                  <a:t> are as follows:</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Given.</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Result from a past study.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Pilot survey.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Expert opinion.</a:t>
                </a:r>
              </a:p>
              <a:p>
                <a:pPr marL="914400" indent="-344488" algn="just">
                  <a:buClrTx/>
                  <a:buSzPct val="100000"/>
                  <a:buFont typeface="+mj-lt"/>
                  <a:buAutoNum type="alphaLcPeriod"/>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den>
                    </m:f>
                  </m:oMath>
                </a14:m>
                <a:r>
                  <a:rPr lang="en-US" dirty="0">
                    <a:latin typeface="Times New Roman" panose="02020603050405020304" pitchFamily="18" charset="0"/>
                    <a:cs typeface="Times New Roman" panose="02020603050405020304" pitchFamily="18" charset="0"/>
                  </a:rPr>
                  <a:t>where is the range of the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1395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78F532-3D71-4A4F-96EF-C4DB3927170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28EA141-BF7D-4ED5-B499-F000481A4CC2}"/>
              </a:ext>
            </a:extLst>
          </p:cNvPr>
          <p:cNvSpPr>
            <a:spLocks noGrp="1"/>
          </p:cNvSpPr>
          <p:nvPr>
            <p:ph type="dt" sz="half" idx="12"/>
          </p:nvPr>
        </p:nvSpPr>
        <p:spPr/>
        <p:txBody>
          <a:bodyPr/>
          <a:lstStyle/>
          <a:p>
            <a:fld id="{70D60191-B7F1-4C40-B57F-D65AB143C335}"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E410E63F-EB54-42F3-83E0-15F0DF44D03B}"/>
              </a:ext>
            </a:extLst>
          </p:cNvPr>
          <p:cNvSpPr>
            <a:spLocks noGrp="1"/>
          </p:cNvSpPr>
          <p:nvPr>
            <p:ph type="sldNum" sz="quarter" idx="11"/>
          </p:nvPr>
        </p:nvSpPr>
        <p:spPr/>
        <p:txBody>
          <a:bodyPr/>
          <a:lstStyle/>
          <a:p>
            <a:fld id="{E6D38F6D-B68C-43EA-8D93-D9BC679B8240}" type="slidenum">
              <a:rPr lang="en-US" altLang="en-US" smtClean="0"/>
              <a:pPr/>
              <a:t>54</a:t>
            </a:fld>
            <a:endParaRPr lang="en-US" altLang="en-US"/>
          </a:p>
        </p:txBody>
      </p:sp>
    </p:spTree>
    <p:extLst>
      <p:ext uri="{BB962C8B-B14F-4D97-AF65-F5344CB8AC3E}">
        <p14:creationId xmlns:p14="http://schemas.microsoft.com/office/powerpoint/2010/main" val="2406960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46682"/>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Example 3: </a:t>
            </a:r>
          </a:p>
          <a:p>
            <a:pPr marL="0" indent="0" algn="just">
              <a:buNone/>
            </a:pPr>
            <a:r>
              <a:rPr lang="en-US" sz="2800" dirty="0">
                <a:latin typeface="Times New Roman" panose="02020603050405020304" pitchFamily="18" charset="0"/>
                <a:cs typeface="Times New Roman" panose="02020603050405020304" pitchFamily="18" charset="0"/>
              </a:rPr>
              <a:t>A survey is to be conducted to determine the average driving in miles by Faculty of Engineering students at </a:t>
            </a:r>
            <a:r>
              <a:rPr lang="en-US" sz="2800" dirty="0" err="1">
                <a:latin typeface="Times New Roman" panose="02020603050405020304" pitchFamily="18" charset="0"/>
                <a:cs typeface="Times New Roman" panose="02020603050405020304" pitchFamily="18" charset="0"/>
              </a:rPr>
              <a:t>Ariviyal</a:t>
            </a:r>
            <a:r>
              <a:rPr lang="en-US" sz="2800" dirty="0">
                <a:latin typeface="Times New Roman" panose="02020603050405020304" pitchFamily="18" charset="0"/>
                <a:cs typeface="Times New Roman" panose="02020603050405020304" pitchFamily="18" charset="0"/>
              </a:rPr>
              <a:t> Nagar. The investigator wants to know how large the sample should be so that he/she can be 92% confident on the estimate and the estimate is within 1.5 miles of the true average. A similar study was conducted in past and it was found that the standard deviation of the students’ driving distances was 8.2 miles.</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681F608-DD17-4D8D-A65B-E70DA607592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5543F61-D77B-4FA3-9188-714C2F8A182A}"/>
              </a:ext>
            </a:extLst>
          </p:cNvPr>
          <p:cNvSpPr>
            <a:spLocks noGrp="1"/>
          </p:cNvSpPr>
          <p:nvPr>
            <p:ph type="dt" sz="half" idx="12"/>
          </p:nvPr>
        </p:nvSpPr>
        <p:spPr/>
        <p:txBody>
          <a:bodyPr/>
          <a:lstStyle/>
          <a:p>
            <a:fld id="{4C932842-1E45-40DA-B470-0A44D4880BD9}"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9143B0D6-8BE8-4E04-B587-B67570857D66}"/>
              </a:ext>
            </a:extLst>
          </p:cNvPr>
          <p:cNvSpPr>
            <a:spLocks noGrp="1"/>
          </p:cNvSpPr>
          <p:nvPr>
            <p:ph type="sldNum" sz="quarter" idx="11"/>
          </p:nvPr>
        </p:nvSpPr>
        <p:spPr/>
        <p:txBody>
          <a:bodyPr/>
          <a:lstStyle/>
          <a:p>
            <a:fld id="{E6D38F6D-B68C-43EA-8D93-D9BC679B8240}" type="slidenum">
              <a:rPr lang="en-US" altLang="en-US" smtClean="0"/>
              <a:pPr/>
              <a:t>55</a:t>
            </a:fld>
            <a:endParaRPr lang="en-US" altLang="en-US"/>
          </a:p>
        </p:txBody>
      </p:sp>
    </p:spTree>
    <p:extLst>
      <p:ext uri="{BB962C8B-B14F-4D97-AF65-F5344CB8AC3E}">
        <p14:creationId xmlns:p14="http://schemas.microsoft.com/office/powerpoint/2010/main" val="168360207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0"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 </a:t>
            </a:r>
          </a:p>
          <a:p>
            <a:pPr marL="0" indent="0" algn="just">
              <a:buNone/>
            </a:pPr>
            <a:r>
              <a:rPr lang="en-US" sz="2800" dirty="0">
                <a:latin typeface="Times New Roman" panose="02020603050405020304" pitchFamily="18" charset="0"/>
                <a:cs typeface="Times New Roman" panose="02020603050405020304" pitchFamily="18" charset="0"/>
              </a:rPr>
              <a:t>The foreman of a mining company has computed the average (mean) quantity of ore extracted per shift to be 34.6 tons and the sample standard deviation to be 2.8 tons per shift based on a random sample of 62 shifts. Construct a 95% confidence interval estimate of the true average ore extractions for that company.</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26E4372-0DBB-4D42-B23B-C6F4E77D2C9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36F89E2-F6D0-479B-BA96-D490EF4D21F8}"/>
              </a:ext>
            </a:extLst>
          </p:cNvPr>
          <p:cNvSpPr>
            <a:spLocks noGrp="1"/>
          </p:cNvSpPr>
          <p:nvPr>
            <p:ph type="dt" sz="half" idx="12"/>
          </p:nvPr>
        </p:nvSpPr>
        <p:spPr/>
        <p:txBody>
          <a:bodyPr/>
          <a:lstStyle/>
          <a:p>
            <a:fld id="{DD3495A5-A7F9-4DA1-97AC-4FE0C6EEC624}"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17578141-0F82-411D-A9AF-1B97DAFF0CA7}"/>
              </a:ext>
            </a:extLst>
          </p:cNvPr>
          <p:cNvSpPr>
            <a:spLocks noGrp="1"/>
          </p:cNvSpPr>
          <p:nvPr>
            <p:ph type="sldNum" sz="quarter" idx="11"/>
          </p:nvPr>
        </p:nvSpPr>
        <p:spPr/>
        <p:txBody>
          <a:bodyPr/>
          <a:lstStyle/>
          <a:p>
            <a:fld id="{E6D38F6D-B68C-43EA-8D93-D9BC679B8240}" type="slidenum">
              <a:rPr lang="en-US" altLang="en-US" smtClean="0"/>
              <a:pPr/>
              <a:t>56</a:t>
            </a:fld>
            <a:endParaRPr lang="en-US" altLang="en-US"/>
          </a:p>
        </p:txBody>
      </p:sp>
    </p:spTree>
    <p:extLst>
      <p:ext uri="{BB962C8B-B14F-4D97-AF65-F5344CB8AC3E}">
        <p14:creationId xmlns:p14="http://schemas.microsoft.com/office/powerpoint/2010/main" val="166007595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7809"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r>
                  <a:rPr lang="en-US" sz="2800" dirty="0">
                    <a:latin typeface="Times New Roman" panose="02020603050405020304" pitchFamily="18" charset="0"/>
                    <a:cs typeface="Times New Roman" panose="02020603050405020304" pitchFamily="18" charset="0"/>
                  </a:rPr>
                  <a:t>Since there is no mention about the population distribution of all shifts’ ore extraction amounts, sample size is 62 (large), and the sample standard deviation is given, we should use the formula:</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Then the 93% confidence interval estimate for the average (mean,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quantity of ore extracted per shift to be</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34.6</m:t>
                        </m:r>
                        <m:r>
                          <a:rPr lang="en-US" sz="2800" i="1">
                            <a:solidFill>
                              <a:schemeClr val="bg2">
                                <a:lumMod val="75000"/>
                              </a:schemeClr>
                            </a:solidFill>
                            <a:latin typeface="Cambria Math" panose="02040503050406030204" pitchFamily="18" charset="0"/>
                            <a:cs typeface="Times New Roman" panose="02020603050405020304" pitchFamily="18" charset="0"/>
                          </a:rPr>
                          <m:t>−</m:t>
                        </m:r>
                        <m:r>
                          <a:rPr lang="en-US" sz="2800" b="0" i="1" smtClean="0">
                            <a:solidFill>
                              <a:schemeClr val="bg2">
                                <a:lumMod val="75000"/>
                              </a:schemeClr>
                            </a:solidFill>
                            <a:latin typeface="Cambria Math" panose="02040503050406030204" pitchFamily="18" charset="0"/>
                            <a:cs typeface="Times New Roman" panose="02020603050405020304" pitchFamily="18" charset="0"/>
                          </a:rPr>
                          <m:t>1.81</m:t>
                        </m:r>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b="0" i="1" smtClean="0">
                                    <a:solidFill>
                                      <a:schemeClr val="bg2">
                                        <a:lumMod val="75000"/>
                                      </a:schemeClr>
                                    </a:solidFill>
                                    <a:latin typeface="Cambria Math" panose="02040503050406030204" pitchFamily="18" charset="0"/>
                                    <a:cs typeface="Times New Roman" panose="02020603050405020304" pitchFamily="18" charset="0"/>
                                  </a:rPr>
                                  <m:t>62</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,34.6</m:t>
                        </m:r>
                        <m:r>
                          <a:rPr lang="en-US" sz="2800" b="0" i="1" smtClean="0">
                            <a:solidFill>
                              <a:schemeClr val="bg2">
                                <a:lumMod val="75000"/>
                              </a:schemeClr>
                            </a:solidFill>
                            <a:latin typeface="Cambria Math" panose="02040503050406030204" pitchFamily="18" charset="0"/>
                            <a:cs typeface="Times New Roman" panose="02020603050405020304" pitchFamily="18" charset="0"/>
                          </a:rPr>
                          <m:t>+</m:t>
                        </m:r>
                        <m:r>
                          <a:rPr lang="en-US" sz="2800" i="1">
                            <a:solidFill>
                              <a:schemeClr val="bg2">
                                <a:lumMod val="75000"/>
                              </a:schemeClr>
                            </a:solidFill>
                            <a:latin typeface="Cambria Math" panose="02040503050406030204" pitchFamily="18" charset="0"/>
                            <a:cs typeface="Times New Roman" panose="02020603050405020304" pitchFamily="18" charset="0"/>
                          </a:rPr>
                          <m:t>1.81∗</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62</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33.96</m:t>
                        </m:r>
                        <m:r>
                          <a:rPr lang="en-US" sz="2800" i="1">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35.24</m:t>
                        </m:r>
                      </m:e>
                    </m:d>
                  </m:oMath>
                </a14:m>
                <a:r>
                  <a:rPr lang="en-US" sz="2800" dirty="0">
                    <a:latin typeface="Times New Roman" panose="02020603050405020304" pitchFamily="18" charset="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7809" y="538293"/>
                <a:ext cx="8229600" cy="3886200"/>
              </a:xfrm>
              <a:blipFill>
                <a:blip r:embed="rId2"/>
                <a:stretch>
                  <a:fillRect l="-1630" t="-1724" r="-1481" b="-4686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C8C68BF-C310-4E23-9A01-0D04BA43B1A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BE786AE-CA13-490A-8582-F7F88A6EE20E}"/>
              </a:ext>
            </a:extLst>
          </p:cNvPr>
          <p:cNvSpPr>
            <a:spLocks noGrp="1"/>
          </p:cNvSpPr>
          <p:nvPr>
            <p:ph type="dt" sz="half" idx="12"/>
          </p:nvPr>
        </p:nvSpPr>
        <p:spPr/>
        <p:txBody>
          <a:bodyPr/>
          <a:lstStyle/>
          <a:p>
            <a:fld id="{43A0B109-C3BD-462B-B328-FD6639B0D682}"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BCB37691-840D-461B-8F05-C4D4E20DE633}"/>
              </a:ext>
            </a:extLst>
          </p:cNvPr>
          <p:cNvSpPr>
            <a:spLocks noGrp="1"/>
          </p:cNvSpPr>
          <p:nvPr>
            <p:ph type="sldNum" sz="quarter" idx="11"/>
          </p:nvPr>
        </p:nvSpPr>
        <p:spPr/>
        <p:txBody>
          <a:bodyPr/>
          <a:lstStyle/>
          <a:p>
            <a:fld id="{E6D38F6D-B68C-43EA-8D93-D9BC679B8240}" type="slidenum">
              <a:rPr lang="en-US" altLang="en-US" smtClean="0"/>
              <a:pPr/>
              <a:t>57</a:t>
            </a:fld>
            <a:endParaRPr lang="en-US" altLang="en-US"/>
          </a:p>
        </p:txBody>
      </p:sp>
    </p:spTree>
    <p:extLst>
      <p:ext uri="{BB962C8B-B14F-4D97-AF65-F5344CB8AC3E}">
        <p14:creationId xmlns:p14="http://schemas.microsoft.com/office/powerpoint/2010/main" val="9592526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55071"/>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Commonly used interpretation of this interval is that “We are 93% confident that the true mean is between 33.96 and 35.24.”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This interpretation may give a wrong indication that the interval is fixed but the computation involved a random number, such as, sample proportion.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But a more accurate and theoretically sound interpretation is </a:t>
            </a:r>
            <a:r>
              <a:rPr lang="en-US" sz="2800" dirty="0">
                <a:solidFill>
                  <a:srgbClr val="00B050"/>
                </a:solidFill>
                <a:latin typeface="Times New Roman" panose="02020603050405020304" pitchFamily="18" charset="0"/>
                <a:cs typeface="Times New Roman" panose="02020603050405020304" pitchFamily="18" charset="0"/>
              </a:rPr>
              <a:t>“In repeated sampling, 93% of such constructed intervals would include the true mean.”</a:t>
            </a:r>
          </a:p>
        </p:txBody>
      </p:sp>
      <p:sp>
        <p:nvSpPr>
          <p:cNvPr id="5" name="Footer Placeholder 4">
            <a:extLst>
              <a:ext uri="{FF2B5EF4-FFF2-40B4-BE49-F238E27FC236}">
                <a16:creationId xmlns:a16="http://schemas.microsoft.com/office/drawing/2014/main" id="{4ED95E69-F6BF-49B7-BCF9-FE409DC041A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E6CE910-A7B7-415F-9B61-7368B282EE97}"/>
              </a:ext>
            </a:extLst>
          </p:cNvPr>
          <p:cNvSpPr>
            <a:spLocks noGrp="1"/>
          </p:cNvSpPr>
          <p:nvPr>
            <p:ph type="dt" sz="half" idx="12"/>
          </p:nvPr>
        </p:nvSpPr>
        <p:spPr/>
        <p:txBody>
          <a:bodyPr/>
          <a:lstStyle/>
          <a:p>
            <a:fld id="{A59F7158-6665-4117-93CB-BDB71D112BFD}"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30561A61-FBFE-47B0-B425-D8C7C119CFAD}"/>
              </a:ext>
            </a:extLst>
          </p:cNvPr>
          <p:cNvSpPr>
            <a:spLocks noGrp="1"/>
          </p:cNvSpPr>
          <p:nvPr>
            <p:ph type="sldNum" sz="quarter" idx="11"/>
          </p:nvPr>
        </p:nvSpPr>
        <p:spPr/>
        <p:txBody>
          <a:bodyPr/>
          <a:lstStyle/>
          <a:p>
            <a:fld id="{E6D38F6D-B68C-43EA-8D93-D9BC679B8240}" type="slidenum">
              <a:rPr lang="en-US" altLang="en-US" smtClean="0"/>
              <a:pPr/>
              <a:t>58</a:t>
            </a:fld>
            <a:endParaRPr lang="en-US" altLang="en-US"/>
          </a:p>
        </p:txBody>
      </p:sp>
    </p:spTree>
    <p:extLst>
      <p:ext uri="{BB962C8B-B14F-4D97-AF65-F5344CB8AC3E}">
        <p14:creationId xmlns:p14="http://schemas.microsoft.com/office/powerpoint/2010/main" val="153403006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55071"/>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 </a:t>
            </a:r>
          </a:p>
          <a:p>
            <a:pPr marL="0" indent="0" algn="just">
              <a:buNone/>
            </a:pPr>
            <a:r>
              <a:rPr lang="en-US" sz="2800" dirty="0">
                <a:latin typeface="Times New Roman" panose="02020603050405020304" pitchFamily="18" charset="0"/>
                <a:cs typeface="Times New Roman" panose="02020603050405020304" pitchFamily="18" charset="0"/>
              </a:rPr>
              <a:t>The life (in hours) of a 100 watt bulb is known to be normally distributed with standard deviation of 36 hours. A random sample of 15 bulbs yielded the following results: </a:t>
            </a:r>
          </a:p>
          <a:p>
            <a:pPr marL="0" indent="0" algn="just">
              <a:buNone/>
            </a:pPr>
            <a:r>
              <a:rPr lang="en-US" sz="2800" dirty="0">
                <a:latin typeface="Times New Roman" panose="02020603050405020304" pitchFamily="18" charset="0"/>
                <a:cs typeface="Times New Roman" panose="02020603050405020304" pitchFamily="18" charset="0"/>
              </a:rPr>
              <a:t>Life in hours</a:t>
            </a:r>
          </a:p>
          <a:p>
            <a:pPr marL="0" indent="0" algn="just">
              <a:buNone/>
            </a:pPr>
            <a:r>
              <a:rPr lang="en-US" dirty="0">
                <a:latin typeface="Times New Roman" panose="02020603050405020304" pitchFamily="18" charset="0"/>
                <a:cs typeface="Times New Roman" panose="02020603050405020304" pitchFamily="18" charset="0"/>
              </a:rPr>
              <a:t>2216  2237  2249  2204  2225  2301  2281  2263</a:t>
            </a:r>
          </a:p>
          <a:p>
            <a:pPr marL="0" indent="0" algn="just">
              <a:buNone/>
            </a:pPr>
            <a:r>
              <a:rPr lang="en-US" dirty="0">
                <a:latin typeface="Times New Roman" panose="02020603050405020304" pitchFamily="18" charset="0"/>
                <a:cs typeface="Times New Roman" panose="02020603050405020304" pitchFamily="18" charset="0"/>
              </a:rPr>
              <a:t>2318  2255  2275  2295  2250  2238  2300</a:t>
            </a:r>
          </a:p>
          <a:p>
            <a:pPr marL="0" indent="0" algn="just">
              <a:buNone/>
            </a:pPr>
            <a:r>
              <a:rPr lang="en-US" sz="2800" dirty="0">
                <a:latin typeface="Times New Roman" panose="02020603050405020304" pitchFamily="18" charset="0"/>
                <a:cs typeface="Times New Roman" panose="02020603050405020304" pitchFamily="18" charset="0"/>
              </a:rPr>
              <a:t>Construct a 94% confidence interval estimate for the population mean life of a 100 watt bulb.</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8AC15A6-362D-4763-9CC9-595826824DC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4EA285B-D820-4EE9-BC58-E8B07867B44A}"/>
              </a:ext>
            </a:extLst>
          </p:cNvPr>
          <p:cNvSpPr>
            <a:spLocks noGrp="1"/>
          </p:cNvSpPr>
          <p:nvPr>
            <p:ph type="dt" sz="half" idx="12"/>
          </p:nvPr>
        </p:nvSpPr>
        <p:spPr/>
        <p:txBody>
          <a:bodyPr/>
          <a:lstStyle/>
          <a:p>
            <a:fld id="{C1A1FA63-E801-48EF-85C3-905C68AB7267}"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70C02DCB-E2EC-41EE-9FF7-3975E1BFDDBC}"/>
              </a:ext>
            </a:extLst>
          </p:cNvPr>
          <p:cNvSpPr>
            <a:spLocks noGrp="1"/>
          </p:cNvSpPr>
          <p:nvPr>
            <p:ph type="sldNum" sz="quarter" idx="11"/>
          </p:nvPr>
        </p:nvSpPr>
        <p:spPr/>
        <p:txBody>
          <a:bodyPr/>
          <a:lstStyle/>
          <a:p>
            <a:fld id="{E6D38F6D-B68C-43EA-8D93-D9BC679B8240}" type="slidenum">
              <a:rPr lang="en-US" altLang="en-US" smtClean="0"/>
              <a:pPr/>
              <a:t>59</a:t>
            </a:fld>
            <a:endParaRPr lang="en-US" altLang="en-US"/>
          </a:p>
        </p:txBody>
      </p:sp>
    </p:spTree>
    <p:extLst>
      <p:ext uri="{BB962C8B-B14F-4D97-AF65-F5344CB8AC3E}">
        <p14:creationId xmlns:p14="http://schemas.microsoft.com/office/powerpoint/2010/main" val="343662272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88913"/>
            <a:ext cx="6400800" cy="1223962"/>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 </a:t>
            </a: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endParaRPr lang="en-US" dirty="0"/>
          </a:p>
        </p:txBody>
      </p:sp>
      <p:sp>
        <p:nvSpPr>
          <p:cNvPr id="485379" name="Freeform 3"/>
          <p:cNvSpPr>
            <a:spLocks/>
          </p:cNvSpPr>
          <p:nvPr/>
        </p:nvSpPr>
        <p:spPr bwMode="auto">
          <a:xfrm>
            <a:off x="304800" y="2743200"/>
            <a:ext cx="3021013" cy="3417888"/>
          </a:xfrm>
          <a:custGeom>
            <a:avLst/>
            <a:gdLst/>
            <a:ahLst/>
            <a:cxnLst>
              <a:cxn ang="0">
                <a:pos x="473" y="117"/>
              </a:cxn>
              <a:cxn ang="0">
                <a:pos x="349" y="184"/>
              </a:cxn>
              <a:cxn ang="0">
                <a:pos x="237" y="269"/>
              </a:cxn>
              <a:cxn ang="0">
                <a:pos x="145" y="372"/>
              </a:cxn>
              <a:cxn ang="0">
                <a:pos x="72" y="490"/>
              </a:cxn>
              <a:cxn ang="0">
                <a:pos x="23" y="619"/>
              </a:cxn>
              <a:cxn ang="0">
                <a:pos x="0" y="752"/>
              </a:cxn>
              <a:cxn ang="0">
                <a:pos x="3" y="885"/>
              </a:cxn>
              <a:cxn ang="0">
                <a:pos x="35" y="1018"/>
              </a:cxn>
              <a:cxn ang="0">
                <a:pos x="82" y="1168"/>
              </a:cxn>
              <a:cxn ang="0">
                <a:pos x="129" y="1311"/>
              </a:cxn>
              <a:cxn ang="0">
                <a:pos x="172" y="1444"/>
              </a:cxn>
              <a:cxn ang="0">
                <a:pos x="206" y="1564"/>
              </a:cxn>
              <a:cxn ang="0">
                <a:pos x="234" y="1659"/>
              </a:cxn>
              <a:cxn ang="0">
                <a:pos x="251" y="1732"/>
              </a:cxn>
              <a:cxn ang="0">
                <a:pos x="261" y="1778"/>
              </a:cxn>
              <a:cxn ang="0">
                <a:pos x="260" y="1796"/>
              </a:cxn>
              <a:cxn ang="0">
                <a:pos x="304" y="1890"/>
              </a:cxn>
              <a:cxn ang="0">
                <a:pos x="370" y="1971"/>
              </a:cxn>
              <a:cxn ang="0">
                <a:pos x="461" y="2045"/>
              </a:cxn>
              <a:cxn ang="0">
                <a:pos x="563" y="2096"/>
              </a:cxn>
              <a:cxn ang="0">
                <a:pos x="682" y="2135"/>
              </a:cxn>
              <a:cxn ang="0">
                <a:pos x="810" y="2152"/>
              </a:cxn>
              <a:cxn ang="0">
                <a:pos x="944" y="2149"/>
              </a:cxn>
              <a:cxn ang="0">
                <a:pos x="1077" y="2127"/>
              </a:cxn>
              <a:cxn ang="0">
                <a:pos x="1211" y="2084"/>
              </a:cxn>
              <a:cxn ang="0">
                <a:pos x="1342" y="2026"/>
              </a:cxn>
              <a:cxn ang="0">
                <a:pos x="1465" y="1960"/>
              </a:cxn>
              <a:cxn ang="0">
                <a:pos x="1573" y="1880"/>
              </a:cxn>
              <a:cxn ang="0">
                <a:pos x="1664" y="1794"/>
              </a:cxn>
              <a:cxn ang="0">
                <a:pos x="1732" y="1705"/>
              </a:cxn>
              <a:cxn ang="0">
                <a:pos x="1777" y="1613"/>
              </a:cxn>
              <a:cxn ang="0">
                <a:pos x="1798" y="1522"/>
              </a:cxn>
              <a:cxn ang="0">
                <a:pos x="1797" y="1437"/>
              </a:cxn>
              <a:cxn ang="0">
                <a:pos x="1767" y="1329"/>
              </a:cxn>
              <a:cxn ang="0">
                <a:pos x="1739" y="1199"/>
              </a:cxn>
              <a:cxn ang="0">
                <a:pos x="1728" y="1076"/>
              </a:cxn>
              <a:cxn ang="0">
                <a:pos x="1735" y="968"/>
              </a:cxn>
              <a:cxn ang="0">
                <a:pos x="1761" y="879"/>
              </a:cxn>
              <a:cxn ang="0">
                <a:pos x="1800" y="813"/>
              </a:cxn>
              <a:cxn ang="0">
                <a:pos x="1853" y="780"/>
              </a:cxn>
              <a:cxn ang="0">
                <a:pos x="1883" y="754"/>
              </a:cxn>
              <a:cxn ang="0">
                <a:pos x="1899" y="699"/>
              </a:cxn>
              <a:cxn ang="0">
                <a:pos x="1902" y="618"/>
              </a:cxn>
              <a:cxn ang="0">
                <a:pos x="1890" y="521"/>
              </a:cxn>
              <a:cxn ang="0">
                <a:pos x="1864" y="413"/>
              </a:cxn>
              <a:cxn ang="0">
                <a:pos x="1829" y="313"/>
              </a:cxn>
              <a:cxn ang="0">
                <a:pos x="1773" y="229"/>
              </a:cxn>
              <a:cxn ang="0">
                <a:pos x="1697" y="156"/>
              </a:cxn>
              <a:cxn ang="0">
                <a:pos x="1598" y="97"/>
              </a:cxn>
              <a:cxn ang="0">
                <a:pos x="1479" y="50"/>
              </a:cxn>
              <a:cxn ang="0">
                <a:pos x="1345" y="20"/>
              </a:cxn>
              <a:cxn ang="0">
                <a:pos x="1195" y="2"/>
              </a:cxn>
              <a:cxn ang="0">
                <a:pos x="1039" y="4"/>
              </a:cxn>
              <a:cxn ang="0">
                <a:pos x="875" y="17"/>
              </a:cxn>
              <a:cxn ang="0">
                <a:pos x="706" y="48"/>
              </a:cxn>
              <a:cxn ang="0">
                <a:pos x="540" y="93"/>
              </a:cxn>
            </a:cxnLst>
            <a:rect l="0" t="0" r="r" b="b"/>
            <a:pathLst>
              <a:path w="1903" h="2153">
                <a:moveTo>
                  <a:pt x="540" y="93"/>
                </a:moveTo>
                <a:lnTo>
                  <a:pt x="473" y="117"/>
                </a:lnTo>
                <a:lnTo>
                  <a:pt x="409" y="147"/>
                </a:lnTo>
                <a:lnTo>
                  <a:pt x="349" y="184"/>
                </a:lnTo>
                <a:lnTo>
                  <a:pt x="289" y="224"/>
                </a:lnTo>
                <a:lnTo>
                  <a:pt x="237" y="269"/>
                </a:lnTo>
                <a:lnTo>
                  <a:pt x="188" y="319"/>
                </a:lnTo>
                <a:lnTo>
                  <a:pt x="145" y="372"/>
                </a:lnTo>
                <a:lnTo>
                  <a:pt x="105" y="431"/>
                </a:lnTo>
                <a:lnTo>
                  <a:pt x="72" y="490"/>
                </a:lnTo>
                <a:lnTo>
                  <a:pt x="44" y="553"/>
                </a:lnTo>
                <a:lnTo>
                  <a:pt x="23" y="619"/>
                </a:lnTo>
                <a:lnTo>
                  <a:pt x="8" y="685"/>
                </a:lnTo>
                <a:lnTo>
                  <a:pt x="0" y="752"/>
                </a:lnTo>
                <a:lnTo>
                  <a:pt x="0" y="820"/>
                </a:lnTo>
                <a:lnTo>
                  <a:pt x="3" y="885"/>
                </a:lnTo>
                <a:lnTo>
                  <a:pt x="15" y="951"/>
                </a:lnTo>
                <a:lnTo>
                  <a:pt x="35" y="1018"/>
                </a:lnTo>
                <a:lnTo>
                  <a:pt x="60" y="1091"/>
                </a:lnTo>
                <a:lnTo>
                  <a:pt x="82" y="1168"/>
                </a:lnTo>
                <a:lnTo>
                  <a:pt x="107" y="1240"/>
                </a:lnTo>
                <a:lnTo>
                  <a:pt x="129" y="1311"/>
                </a:lnTo>
                <a:lnTo>
                  <a:pt x="151" y="1379"/>
                </a:lnTo>
                <a:lnTo>
                  <a:pt x="172" y="1444"/>
                </a:lnTo>
                <a:lnTo>
                  <a:pt x="188" y="1506"/>
                </a:lnTo>
                <a:lnTo>
                  <a:pt x="206" y="1564"/>
                </a:lnTo>
                <a:lnTo>
                  <a:pt x="220" y="1613"/>
                </a:lnTo>
                <a:lnTo>
                  <a:pt x="234" y="1659"/>
                </a:lnTo>
                <a:lnTo>
                  <a:pt x="244" y="1697"/>
                </a:lnTo>
                <a:lnTo>
                  <a:pt x="251" y="1732"/>
                </a:lnTo>
                <a:lnTo>
                  <a:pt x="257" y="1757"/>
                </a:lnTo>
                <a:lnTo>
                  <a:pt x="261" y="1778"/>
                </a:lnTo>
                <a:lnTo>
                  <a:pt x="262" y="1788"/>
                </a:lnTo>
                <a:lnTo>
                  <a:pt x="260" y="1796"/>
                </a:lnTo>
                <a:lnTo>
                  <a:pt x="279" y="1843"/>
                </a:lnTo>
                <a:lnTo>
                  <a:pt x="304" y="1890"/>
                </a:lnTo>
                <a:lnTo>
                  <a:pt x="333" y="1932"/>
                </a:lnTo>
                <a:lnTo>
                  <a:pt x="370" y="1971"/>
                </a:lnTo>
                <a:lnTo>
                  <a:pt x="413" y="2011"/>
                </a:lnTo>
                <a:lnTo>
                  <a:pt x="461" y="2045"/>
                </a:lnTo>
                <a:lnTo>
                  <a:pt x="511" y="2072"/>
                </a:lnTo>
                <a:lnTo>
                  <a:pt x="563" y="2096"/>
                </a:lnTo>
                <a:lnTo>
                  <a:pt x="622" y="2119"/>
                </a:lnTo>
                <a:lnTo>
                  <a:pt x="682" y="2135"/>
                </a:lnTo>
                <a:lnTo>
                  <a:pt x="746" y="2145"/>
                </a:lnTo>
                <a:lnTo>
                  <a:pt x="810" y="2152"/>
                </a:lnTo>
                <a:lnTo>
                  <a:pt x="876" y="2150"/>
                </a:lnTo>
                <a:lnTo>
                  <a:pt x="944" y="2149"/>
                </a:lnTo>
                <a:lnTo>
                  <a:pt x="1011" y="2139"/>
                </a:lnTo>
                <a:lnTo>
                  <a:pt x="1077" y="2127"/>
                </a:lnTo>
                <a:lnTo>
                  <a:pt x="1143" y="2109"/>
                </a:lnTo>
                <a:lnTo>
                  <a:pt x="1211" y="2084"/>
                </a:lnTo>
                <a:lnTo>
                  <a:pt x="1280" y="2056"/>
                </a:lnTo>
                <a:lnTo>
                  <a:pt x="1342" y="2026"/>
                </a:lnTo>
                <a:lnTo>
                  <a:pt x="1406" y="1992"/>
                </a:lnTo>
                <a:lnTo>
                  <a:pt x="1465" y="1960"/>
                </a:lnTo>
                <a:lnTo>
                  <a:pt x="1522" y="1919"/>
                </a:lnTo>
                <a:lnTo>
                  <a:pt x="1573" y="1880"/>
                </a:lnTo>
                <a:lnTo>
                  <a:pt x="1621" y="1837"/>
                </a:lnTo>
                <a:lnTo>
                  <a:pt x="1664" y="1794"/>
                </a:lnTo>
                <a:lnTo>
                  <a:pt x="1700" y="1751"/>
                </a:lnTo>
                <a:lnTo>
                  <a:pt x="1732" y="1705"/>
                </a:lnTo>
                <a:lnTo>
                  <a:pt x="1757" y="1659"/>
                </a:lnTo>
                <a:lnTo>
                  <a:pt x="1777" y="1613"/>
                </a:lnTo>
                <a:lnTo>
                  <a:pt x="1792" y="1567"/>
                </a:lnTo>
                <a:lnTo>
                  <a:pt x="1798" y="1522"/>
                </a:lnTo>
                <a:lnTo>
                  <a:pt x="1799" y="1479"/>
                </a:lnTo>
                <a:lnTo>
                  <a:pt x="1797" y="1437"/>
                </a:lnTo>
                <a:lnTo>
                  <a:pt x="1788" y="1396"/>
                </a:lnTo>
                <a:lnTo>
                  <a:pt x="1767" y="1329"/>
                </a:lnTo>
                <a:lnTo>
                  <a:pt x="1752" y="1264"/>
                </a:lnTo>
                <a:lnTo>
                  <a:pt x="1739" y="1199"/>
                </a:lnTo>
                <a:lnTo>
                  <a:pt x="1731" y="1136"/>
                </a:lnTo>
                <a:lnTo>
                  <a:pt x="1728" y="1076"/>
                </a:lnTo>
                <a:lnTo>
                  <a:pt x="1730" y="1019"/>
                </a:lnTo>
                <a:lnTo>
                  <a:pt x="1735" y="968"/>
                </a:lnTo>
                <a:lnTo>
                  <a:pt x="1745" y="920"/>
                </a:lnTo>
                <a:lnTo>
                  <a:pt x="1761" y="879"/>
                </a:lnTo>
                <a:lnTo>
                  <a:pt x="1778" y="842"/>
                </a:lnTo>
                <a:lnTo>
                  <a:pt x="1800" y="813"/>
                </a:lnTo>
                <a:lnTo>
                  <a:pt x="1824" y="791"/>
                </a:lnTo>
                <a:lnTo>
                  <a:pt x="1853" y="780"/>
                </a:lnTo>
                <a:lnTo>
                  <a:pt x="1868" y="770"/>
                </a:lnTo>
                <a:lnTo>
                  <a:pt x="1883" y="754"/>
                </a:lnTo>
                <a:lnTo>
                  <a:pt x="1893" y="730"/>
                </a:lnTo>
                <a:lnTo>
                  <a:pt x="1899" y="699"/>
                </a:lnTo>
                <a:lnTo>
                  <a:pt x="1901" y="664"/>
                </a:lnTo>
                <a:lnTo>
                  <a:pt x="1902" y="618"/>
                </a:lnTo>
                <a:lnTo>
                  <a:pt x="1897" y="570"/>
                </a:lnTo>
                <a:lnTo>
                  <a:pt x="1890" y="521"/>
                </a:lnTo>
                <a:lnTo>
                  <a:pt x="1880" y="467"/>
                </a:lnTo>
                <a:lnTo>
                  <a:pt x="1864" y="413"/>
                </a:lnTo>
                <a:lnTo>
                  <a:pt x="1848" y="355"/>
                </a:lnTo>
                <a:lnTo>
                  <a:pt x="1829" y="313"/>
                </a:lnTo>
                <a:lnTo>
                  <a:pt x="1806" y="269"/>
                </a:lnTo>
                <a:lnTo>
                  <a:pt x="1773" y="229"/>
                </a:lnTo>
                <a:lnTo>
                  <a:pt x="1739" y="192"/>
                </a:lnTo>
                <a:lnTo>
                  <a:pt x="1697" y="156"/>
                </a:lnTo>
                <a:lnTo>
                  <a:pt x="1650" y="125"/>
                </a:lnTo>
                <a:lnTo>
                  <a:pt x="1598" y="97"/>
                </a:lnTo>
                <a:lnTo>
                  <a:pt x="1540" y="74"/>
                </a:lnTo>
                <a:lnTo>
                  <a:pt x="1479" y="50"/>
                </a:lnTo>
                <a:lnTo>
                  <a:pt x="1415" y="33"/>
                </a:lnTo>
                <a:lnTo>
                  <a:pt x="1345" y="20"/>
                </a:lnTo>
                <a:lnTo>
                  <a:pt x="1272" y="8"/>
                </a:lnTo>
                <a:lnTo>
                  <a:pt x="1195" y="2"/>
                </a:lnTo>
                <a:lnTo>
                  <a:pt x="1119" y="0"/>
                </a:lnTo>
                <a:lnTo>
                  <a:pt x="1039" y="4"/>
                </a:lnTo>
                <a:lnTo>
                  <a:pt x="956" y="8"/>
                </a:lnTo>
                <a:lnTo>
                  <a:pt x="875" y="17"/>
                </a:lnTo>
                <a:lnTo>
                  <a:pt x="791" y="33"/>
                </a:lnTo>
                <a:lnTo>
                  <a:pt x="706" y="48"/>
                </a:lnTo>
                <a:lnTo>
                  <a:pt x="623" y="69"/>
                </a:lnTo>
                <a:lnTo>
                  <a:pt x="540" y="93"/>
                </a:lnTo>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pPr>
              <a:defRPr/>
            </a:pPr>
            <a:endParaRPr lang="en-NZ"/>
          </a:p>
        </p:txBody>
      </p:sp>
      <p:sp>
        <p:nvSpPr>
          <p:cNvPr id="36868" name="Rectangle 4"/>
          <p:cNvSpPr>
            <a:spLocks noChangeArrowheads="1"/>
          </p:cNvSpPr>
          <p:nvPr/>
        </p:nvSpPr>
        <p:spPr bwMode="auto">
          <a:xfrm>
            <a:off x="762000" y="3429000"/>
            <a:ext cx="2143125" cy="828432"/>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400" b="1" dirty="0">
                <a:latin typeface="Times New Roman" panose="02020603050405020304" pitchFamily="18" charset="0"/>
                <a:cs typeface="Times New Roman" panose="02020603050405020304" pitchFamily="18" charset="0"/>
              </a:rPr>
              <a:t>(mean,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unknown)</a:t>
            </a:r>
          </a:p>
        </p:txBody>
      </p:sp>
      <p:sp>
        <p:nvSpPr>
          <p:cNvPr id="36869" name="Rectangle 5"/>
          <p:cNvSpPr>
            <a:spLocks noChangeArrowheads="1"/>
          </p:cNvSpPr>
          <p:nvPr/>
        </p:nvSpPr>
        <p:spPr bwMode="auto">
          <a:xfrm>
            <a:off x="762000" y="2971800"/>
            <a:ext cx="2143125" cy="515938"/>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Population</a:t>
            </a:r>
          </a:p>
        </p:txBody>
      </p:sp>
      <p:sp>
        <p:nvSpPr>
          <p:cNvPr id="36870" name="Rectangle 6"/>
          <p:cNvSpPr>
            <a:spLocks noChangeArrowheads="1"/>
          </p:cNvSpPr>
          <p:nvPr/>
        </p:nvSpPr>
        <p:spPr bwMode="auto">
          <a:xfrm>
            <a:off x="2971800" y="2209800"/>
            <a:ext cx="3124200" cy="528638"/>
          </a:xfrm>
          <a:prstGeom prst="rect">
            <a:avLst/>
          </a:prstGeom>
          <a:solidFill>
            <a:schemeClr val="accent1"/>
          </a:solidFill>
          <a:ln w="12700">
            <a:solidFill>
              <a:schemeClr val="folHlink"/>
            </a:solid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Random Sample</a:t>
            </a:r>
          </a:p>
        </p:txBody>
      </p:sp>
      <p:sp>
        <p:nvSpPr>
          <p:cNvPr id="485383" name="Oval 7"/>
          <p:cNvSpPr>
            <a:spLocks noChangeArrowheads="1"/>
          </p:cNvSpPr>
          <p:nvPr/>
        </p:nvSpPr>
        <p:spPr bwMode="auto">
          <a:xfrm>
            <a:off x="3657599" y="3060700"/>
            <a:ext cx="1724025" cy="10096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36872" name="Oval 8"/>
          <p:cNvSpPr>
            <a:spLocks noChangeArrowheads="1"/>
          </p:cNvSpPr>
          <p:nvPr/>
        </p:nvSpPr>
        <p:spPr bwMode="auto">
          <a:xfrm>
            <a:off x="920750" y="4584700"/>
            <a:ext cx="1587500" cy="977900"/>
          </a:xfrm>
          <a:prstGeom prst="ellipse">
            <a:avLst/>
          </a:prstGeom>
          <a:noFill/>
          <a:ln w="57150">
            <a:solidFill>
              <a:srgbClr val="66FF33"/>
            </a:solidFill>
            <a:round/>
            <a:headEnd/>
            <a:tailEnd/>
          </a:ln>
        </p:spPr>
        <p:txBody>
          <a:bodyPr wrap="none" anchor="ctr"/>
          <a:lstStyle/>
          <a:p>
            <a:endParaRPr lang="en-NZ" dirty="0">
              <a:solidFill>
                <a:srgbClr val="000000"/>
              </a:solidFill>
            </a:endParaRPr>
          </a:p>
        </p:txBody>
      </p:sp>
      <p:sp>
        <p:nvSpPr>
          <p:cNvPr id="36873" name="Rectangle 9"/>
          <p:cNvSpPr>
            <a:spLocks noChangeArrowheads="1"/>
          </p:cNvSpPr>
          <p:nvPr/>
        </p:nvSpPr>
        <p:spPr bwMode="auto">
          <a:xfrm>
            <a:off x="3803650" y="3130550"/>
            <a:ext cx="1536700" cy="859018"/>
          </a:xfrm>
          <a:prstGeom prst="rect">
            <a:avLst/>
          </a:prstGeom>
          <a:noFill/>
          <a:ln w="12700">
            <a:noFill/>
            <a:miter lim="800000"/>
            <a:headEnd/>
            <a:tailEnd/>
          </a:ln>
        </p:spPr>
        <p:txBody>
          <a:bodyPr lIns="90488" tIns="44450" rIns="90488" bIns="44450">
            <a:spAutoFit/>
          </a:bodyPr>
          <a:lstStyle/>
          <a:p>
            <a:pPr eaLnBrk="0" hangingPunct="0">
              <a:lnSpc>
                <a:spcPct val="10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Mean   </a:t>
            </a:r>
          </a:p>
          <a:p>
            <a:pPr eaLnBrk="0" hangingPunct="0">
              <a:lnSpc>
                <a:spcPct val="4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   X = 141</a:t>
            </a:r>
          </a:p>
        </p:txBody>
      </p:sp>
      <p:sp>
        <p:nvSpPr>
          <p:cNvPr id="485386" name="Oval 10"/>
          <p:cNvSpPr>
            <a:spLocks noChangeArrowheads="1"/>
          </p:cNvSpPr>
          <p:nvPr/>
        </p:nvSpPr>
        <p:spPr bwMode="auto">
          <a:xfrm>
            <a:off x="5116195" y="3962400"/>
            <a:ext cx="368300" cy="21590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485387" name="Oval 11"/>
          <p:cNvSpPr>
            <a:spLocks noChangeArrowheads="1"/>
          </p:cNvSpPr>
          <p:nvPr/>
        </p:nvSpPr>
        <p:spPr bwMode="auto">
          <a:xfrm>
            <a:off x="5422900" y="4219575"/>
            <a:ext cx="273050" cy="1587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grpSp>
        <p:nvGrpSpPr>
          <p:cNvPr id="36876" name="Group 12"/>
          <p:cNvGrpSpPr>
            <a:grpSpLocks/>
          </p:cNvGrpSpPr>
          <p:nvPr/>
        </p:nvGrpSpPr>
        <p:grpSpPr bwMode="auto">
          <a:xfrm rot="-417079">
            <a:off x="2362200" y="4343400"/>
            <a:ext cx="2744788" cy="915988"/>
            <a:chOff x="1248" y="2592"/>
            <a:chExt cx="1729" cy="577"/>
          </a:xfrm>
        </p:grpSpPr>
        <p:sp>
          <p:nvSpPr>
            <p:cNvPr id="36938" name="Freeform 13"/>
            <p:cNvSpPr>
              <a:spLocks/>
            </p:cNvSpPr>
            <p:nvPr/>
          </p:nvSpPr>
          <p:spPr bwMode="auto">
            <a:xfrm>
              <a:off x="1248" y="2592"/>
              <a:ext cx="1729" cy="556"/>
            </a:xfrm>
            <a:custGeom>
              <a:avLst/>
              <a:gdLst>
                <a:gd name="T0" fmla="*/ 14 w 1729"/>
                <a:gd name="T1" fmla="*/ 381 h 556"/>
                <a:gd name="T2" fmla="*/ 161 w 1729"/>
                <a:gd name="T3" fmla="*/ 440 h 556"/>
                <a:gd name="T4" fmla="*/ 256 w 1729"/>
                <a:gd name="T5" fmla="*/ 471 h 556"/>
                <a:gd name="T6" fmla="*/ 357 w 1729"/>
                <a:gd name="T7" fmla="*/ 497 h 556"/>
                <a:gd name="T8" fmla="*/ 460 w 1729"/>
                <a:gd name="T9" fmla="*/ 516 h 556"/>
                <a:gd name="T10" fmla="*/ 570 w 1729"/>
                <a:gd name="T11" fmla="*/ 534 h 556"/>
                <a:gd name="T12" fmla="*/ 694 w 1729"/>
                <a:gd name="T13" fmla="*/ 546 h 556"/>
                <a:gd name="T14" fmla="*/ 853 w 1729"/>
                <a:gd name="T15" fmla="*/ 555 h 556"/>
                <a:gd name="T16" fmla="*/ 983 w 1729"/>
                <a:gd name="T17" fmla="*/ 553 h 556"/>
                <a:gd name="T18" fmla="*/ 1101 w 1729"/>
                <a:gd name="T19" fmla="*/ 541 h 556"/>
                <a:gd name="T20" fmla="*/ 1210 w 1729"/>
                <a:gd name="T21" fmla="*/ 521 h 556"/>
                <a:gd name="T22" fmla="*/ 1303 w 1729"/>
                <a:gd name="T23" fmla="*/ 496 h 556"/>
                <a:gd name="T24" fmla="*/ 1379 w 1729"/>
                <a:gd name="T25" fmla="*/ 457 h 556"/>
                <a:gd name="T26" fmla="*/ 1437 w 1729"/>
                <a:gd name="T27" fmla="*/ 401 h 556"/>
                <a:gd name="T28" fmla="*/ 1470 w 1729"/>
                <a:gd name="T29" fmla="*/ 341 h 556"/>
                <a:gd name="T30" fmla="*/ 1481 w 1729"/>
                <a:gd name="T31" fmla="*/ 301 h 556"/>
                <a:gd name="T32" fmla="*/ 1708 w 1729"/>
                <a:gd name="T33" fmla="*/ 409 h 556"/>
                <a:gd name="T34" fmla="*/ 1646 w 1729"/>
                <a:gd name="T35" fmla="*/ 342 h 556"/>
                <a:gd name="T36" fmla="*/ 1592 w 1729"/>
                <a:gd name="T37" fmla="*/ 273 h 556"/>
                <a:gd name="T38" fmla="*/ 1553 w 1729"/>
                <a:gd name="T39" fmla="*/ 206 h 556"/>
                <a:gd name="T40" fmla="*/ 1519 w 1729"/>
                <a:gd name="T41" fmla="*/ 139 h 556"/>
                <a:gd name="T42" fmla="*/ 1491 w 1729"/>
                <a:gd name="T43" fmla="*/ 48 h 556"/>
                <a:gd name="T44" fmla="*/ 1439 w 1729"/>
                <a:gd name="T45" fmla="*/ 11 h 556"/>
                <a:gd name="T46" fmla="*/ 1367 w 1729"/>
                <a:gd name="T47" fmla="*/ 33 h 556"/>
                <a:gd name="T48" fmla="*/ 1308 w 1729"/>
                <a:gd name="T49" fmla="*/ 43 h 556"/>
                <a:gd name="T50" fmla="*/ 1240 w 1729"/>
                <a:gd name="T51" fmla="*/ 43 h 556"/>
                <a:gd name="T52" fmla="*/ 1162 w 1729"/>
                <a:gd name="T53" fmla="*/ 39 h 556"/>
                <a:gd name="T54" fmla="*/ 1075 w 1729"/>
                <a:gd name="T55" fmla="*/ 23 h 556"/>
                <a:gd name="T56" fmla="*/ 1030 w 1729"/>
                <a:gd name="T57" fmla="*/ 56 h 556"/>
                <a:gd name="T58" fmla="*/ 1240 w 1729"/>
                <a:gd name="T59" fmla="*/ 180 h 556"/>
                <a:gd name="T60" fmla="*/ 1190 w 1729"/>
                <a:gd name="T61" fmla="*/ 248 h 556"/>
                <a:gd name="T62" fmla="*/ 1129 w 1729"/>
                <a:gd name="T63" fmla="*/ 304 h 556"/>
                <a:gd name="T64" fmla="*/ 1067 w 1729"/>
                <a:gd name="T65" fmla="*/ 346 h 556"/>
                <a:gd name="T66" fmla="*/ 983 w 1729"/>
                <a:gd name="T67" fmla="*/ 388 h 556"/>
                <a:gd name="T68" fmla="*/ 897 w 1729"/>
                <a:gd name="T69" fmla="*/ 415 h 556"/>
                <a:gd name="T70" fmla="*/ 805 w 1729"/>
                <a:gd name="T71" fmla="*/ 434 h 556"/>
                <a:gd name="T72" fmla="*/ 687 w 1729"/>
                <a:gd name="T73" fmla="*/ 443 h 556"/>
                <a:gd name="T74" fmla="*/ 569 w 1729"/>
                <a:gd name="T75" fmla="*/ 448 h 556"/>
                <a:gd name="T76" fmla="*/ 427 w 1729"/>
                <a:gd name="T77" fmla="*/ 448 h 556"/>
                <a:gd name="T78" fmla="*/ 307 w 1729"/>
                <a:gd name="T79" fmla="*/ 439 h 556"/>
                <a:gd name="T80" fmla="*/ 218 w 1729"/>
                <a:gd name="T81" fmla="*/ 421 h 556"/>
                <a:gd name="T82" fmla="*/ 134 w 1729"/>
                <a:gd name="T83" fmla="*/ 401 h 5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9"/>
                <a:gd name="T127" fmla="*/ 0 h 556"/>
                <a:gd name="T128" fmla="*/ 1729 w 1729"/>
                <a:gd name="T129" fmla="*/ 556 h 5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9" h="556">
                  <a:moveTo>
                    <a:pt x="0" y="356"/>
                  </a:moveTo>
                  <a:lnTo>
                    <a:pt x="14" y="381"/>
                  </a:lnTo>
                  <a:lnTo>
                    <a:pt x="102" y="419"/>
                  </a:lnTo>
                  <a:lnTo>
                    <a:pt x="161" y="440"/>
                  </a:lnTo>
                  <a:lnTo>
                    <a:pt x="210" y="454"/>
                  </a:lnTo>
                  <a:lnTo>
                    <a:pt x="256" y="471"/>
                  </a:lnTo>
                  <a:lnTo>
                    <a:pt x="307" y="484"/>
                  </a:lnTo>
                  <a:lnTo>
                    <a:pt x="357" y="497"/>
                  </a:lnTo>
                  <a:lnTo>
                    <a:pt x="412" y="509"/>
                  </a:lnTo>
                  <a:lnTo>
                    <a:pt x="460" y="516"/>
                  </a:lnTo>
                  <a:lnTo>
                    <a:pt x="506" y="525"/>
                  </a:lnTo>
                  <a:lnTo>
                    <a:pt x="570" y="534"/>
                  </a:lnTo>
                  <a:lnTo>
                    <a:pt x="625" y="541"/>
                  </a:lnTo>
                  <a:lnTo>
                    <a:pt x="694" y="546"/>
                  </a:lnTo>
                  <a:lnTo>
                    <a:pt x="783" y="554"/>
                  </a:lnTo>
                  <a:lnTo>
                    <a:pt x="853" y="555"/>
                  </a:lnTo>
                  <a:lnTo>
                    <a:pt x="905" y="554"/>
                  </a:lnTo>
                  <a:lnTo>
                    <a:pt x="983" y="553"/>
                  </a:lnTo>
                  <a:lnTo>
                    <a:pt x="1046" y="549"/>
                  </a:lnTo>
                  <a:lnTo>
                    <a:pt x="1101" y="541"/>
                  </a:lnTo>
                  <a:lnTo>
                    <a:pt x="1159" y="535"/>
                  </a:lnTo>
                  <a:lnTo>
                    <a:pt x="1210" y="521"/>
                  </a:lnTo>
                  <a:lnTo>
                    <a:pt x="1261" y="511"/>
                  </a:lnTo>
                  <a:lnTo>
                    <a:pt x="1303" y="496"/>
                  </a:lnTo>
                  <a:lnTo>
                    <a:pt x="1342" y="477"/>
                  </a:lnTo>
                  <a:lnTo>
                    <a:pt x="1379" y="457"/>
                  </a:lnTo>
                  <a:lnTo>
                    <a:pt x="1412" y="432"/>
                  </a:lnTo>
                  <a:lnTo>
                    <a:pt x="1437" y="401"/>
                  </a:lnTo>
                  <a:lnTo>
                    <a:pt x="1455" y="375"/>
                  </a:lnTo>
                  <a:lnTo>
                    <a:pt x="1470" y="341"/>
                  </a:lnTo>
                  <a:lnTo>
                    <a:pt x="1478" y="317"/>
                  </a:lnTo>
                  <a:lnTo>
                    <a:pt x="1481" y="301"/>
                  </a:lnTo>
                  <a:lnTo>
                    <a:pt x="1728" y="442"/>
                  </a:lnTo>
                  <a:lnTo>
                    <a:pt x="1708" y="409"/>
                  </a:lnTo>
                  <a:lnTo>
                    <a:pt x="1676" y="375"/>
                  </a:lnTo>
                  <a:lnTo>
                    <a:pt x="1646" y="342"/>
                  </a:lnTo>
                  <a:lnTo>
                    <a:pt x="1622" y="308"/>
                  </a:lnTo>
                  <a:lnTo>
                    <a:pt x="1592" y="273"/>
                  </a:lnTo>
                  <a:lnTo>
                    <a:pt x="1574" y="237"/>
                  </a:lnTo>
                  <a:lnTo>
                    <a:pt x="1553" y="206"/>
                  </a:lnTo>
                  <a:lnTo>
                    <a:pt x="1533" y="172"/>
                  </a:lnTo>
                  <a:lnTo>
                    <a:pt x="1519" y="139"/>
                  </a:lnTo>
                  <a:lnTo>
                    <a:pt x="1500" y="94"/>
                  </a:lnTo>
                  <a:lnTo>
                    <a:pt x="1491" y="48"/>
                  </a:lnTo>
                  <a:lnTo>
                    <a:pt x="1468" y="0"/>
                  </a:lnTo>
                  <a:lnTo>
                    <a:pt x="1439" y="11"/>
                  </a:lnTo>
                  <a:lnTo>
                    <a:pt x="1405" y="23"/>
                  </a:lnTo>
                  <a:lnTo>
                    <a:pt x="1367" y="33"/>
                  </a:lnTo>
                  <a:lnTo>
                    <a:pt x="1330" y="40"/>
                  </a:lnTo>
                  <a:lnTo>
                    <a:pt x="1308" y="43"/>
                  </a:lnTo>
                  <a:lnTo>
                    <a:pt x="1278" y="43"/>
                  </a:lnTo>
                  <a:lnTo>
                    <a:pt x="1240" y="43"/>
                  </a:lnTo>
                  <a:lnTo>
                    <a:pt x="1201" y="40"/>
                  </a:lnTo>
                  <a:lnTo>
                    <a:pt x="1162" y="39"/>
                  </a:lnTo>
                  <a:lnTo>
                    <a:pt x="1120" y="30"/>
                  </a:lnTo>
                  <a:lnTo>
                    <a:pt x="1075" y="23"/>
                  </a:lnTo>
                  <a:lnTo>
                    <a:pt x="1004" y="7"/>
                  </a:lnTo>
                  <a:lnTo>
                    <a:pt x="1030" y="56"/>
                  </a:lnTo>
                  <a:lnTo>
                    <a:pt x="1242" y="167"/>
                  </a:lnTo>
                  <a:lnTo>
                    <a:pt x="1240" y="180"/>
                  </a:lnTo>
                  <a:lnTo>
                    <a:pt x="1209" y="218"/>
                  </a:lnTo>
                  <a:lnTo>
                    <a:pt x="1190" y="248"/>
                  </a:lnTo>
                  <a:lnTo>
                    <a:pt x="1154" y="285"/>
                  </a:lnTo>
                  <a:lnTo>
                    <a:pt x="1129" y="304"/>
                  </a:lnTo>
                  <a:lnTo>
                    <a:pt x="1104" y="323"/>
                  </a:lnTo>
                  <a:lnTo>
                    <a:pt x="1067" y="346"/>
                  </a:lnTo>
                  <a:lnTo>
                    <a:pt x="1033" y="370"/>
                  </a:lnTo>
                  <a:lnTo>
                    <a:pt x="983" y="388"/>
                  </a:lnTo>
                  <a:lnTo>
                    <a:pt x="944" y="402"/>
                  </a:lnTo>
                  <a:lnTo>
                    <a:pt x="897" y="415"/>
                  </a:lnTo>
                  <a:lnTo>
                    <a:pt x="846" y="429"/>
                  </a:lnTo>
                  <a:lnTo>
                    <a:pt x="805" y="434"/>
                  </a:lnTo>
                  <a:lnTo>
                    <a:pt x="745" y="441"/>
                  </a:lnTo>
                  <a:lnTo>
                    <a:pt x="687" y="443"/>
                  </a:lnTo>
                  <a:lnTo>
                    <a:pt x="630" y="448"/>
                  </a:lnTo>
                  <a:lnTo>
                    <a:pt x="569" y="448"/>
                  </a:lnTo>
                  <a:lnTo>
                    <a:pt x="495" y="448"/>
                  </a:lnTo>
                  <a:lnTo>
                    <a:pt x="427" y="448"/>
                  </a:lnTo>
                  <a:lnTo>
                    <a:pt x="355" y="442"/>
                  </a:lnTo>
                  <a:lnTo>
                    <a:pt x="307" y="439"/>
                  </a:lnTo>
                  <a:lnTo>
                    <a:pt x="259" y="430"/>
                  </a:lnTo>
                  <a:lnTo>
                    <a:pt x="218" y="421"/>
                  </a:lnTo>
                  <a:lnTo>
                    <a:pt x="173" y="412"/>
                  </a:lnTo>
                  <a:lnTo>
                    <a:pt x="134" y="401"/>
                  </a:lnTo>
                  <a:lnTo>
                    <a:pt x="0" y="356"/>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sp>
          <p:nvSpPr>
            <p:cNvPr id="36939" name="Freeform 14"/>
            <p:cNvSpPr>
              <a:spLocks/>
            </p:cNvSpPr>
            <p:nvPr/>
          </p:nvSpPr>
          <p:spPr bwMode="auto">
            <a:xfrm>
              <a:off x="1258" y="2643"/>
              <a:ext cx="1718" cy="526"/>
            </a:xfrm>
            <a:custGeom>
              <a:avLst/>
              <a:gdLst>
                <a:gd name="T0" fmla="*/ 112 w 1718"/>
                <a:gd name="T1" fmla="*/ 387 h 526"/>
                <a:gd name="T2" fmla="*/ 207 w 1718"/>
                <a:gd name="T3" fmla="*/ 421 h 526"/>
                <a:gd name="T4" fmla="*/ 304 w 1718"/>
                <a:gd name="T5" fmla="*/ 451 h 526"/>
                <a:gd name="T6" fmla="*/ 411 w 1718"/>
                <a:gd name="T7" fmla="*/ 477 h 526"/>
                <a:gd name="T8" fmla="*/ 506 w 1718"/>
                <a:gd name="T9" fmla="*/ 498 h 526"/>
                <a:gd name="T10" fmla="*/ 626 w 1718"/>
                <a:gd name="T11" fmla="*/ 511 h 526"/>
                <a:gd name="T12" fmla="*/ 784 w 1718"/>
                <a:gd name="T13" fmla="*/ 523 h 526"/>
                <a:gd name="T14" fmla="*/ 911 w 1718"/>
                <a:gd name="T15" fmla="*/ 525 h 526"/>
                <a:gd name="T16" fmla="*/ 1044 w 1718"/>
                <a:gd name="T17" fmla="*/ 520 h 526"/>
                <a:gd name="T18" fmla="*/ 1162 w 1718"/>
                <a:gd name="T19" fmla="*/ 508 h 526"/>
                <a:gd name="T20" fmla="*/ 1263 w 1718"/>
                <a:gd name="T21" fmla="*/ 485 h 526"/>
                <a:gd name="T22" fmla="*/ 1346 w 1718"/>
                <a:gd name="T23" fmla="*/ 454 h 526"/>
                <a:gd name="T24" fmla="*/ 1420 w 1718"/>
                <a:gd name="T25" fmla="*/ 412 h 526"/>
                <a:gd name="T26" fmla="*/ 1460 w 1718"/>
                <a:gd name="T27" fmla="*/ 358 h 526"/>
                <a:gd name="T28" fmla="*/ 1488 w 1718"/>
                <a:gd name="T29" fmla="*/ 304 h 526"/>
                <a:gd name="T30" fmla="*/ 1717 w 1718"/>
                <a:gd name="T31" fmla="*/ 393 h 526"/>
                <a:gd name="T32" fmla="*/ 1656 w 1718"/>
                <a:gd name="T33" fmla="*/ 328 h 526"/>
                <a:gd name="T34" fmla="*/ 1607 w 1718"/>
                <a:gd name="T35" fmla="*/ 263 h 526"/>
                <a:gd name="T36" fmla="*/ 1566 w 1718"/>
                <a:gd name="T37" fmla="*/ 200 h 526"/>
                <a:gd name="T38" fmla="*/ 1532 w 1718"/>
                <a:gd name="T39" fmla="*/ 133 h 526"/>
                <a:gd name="T40" fmla="*/ 1500 w 1718"/>
                <a:gd name="T41" fmla="*/ 56 h 526"/>
                <a:gd name="T42" fmla="*/ 1483 w 1718"/>
                <a:gd name="T43" fmla="*/ 0 h 526"/>
                <a:gd name="T44" fmla="*/ 1421 w 1718"/>
                <a:gd name="T45" fmla="*/ 25 h 526"/>
                <a:gd name="T46" fmla="*/ 1348 w 1718"/>
                <a:gd name="T47" fmla="*/ 40 h 526"/>
                <a:gd name="T48" fmla="*/ 1297 w 1718"/>
                <a:gd name="T49" fmla="*/ 43 h 526"/>
                <a:gd name="T50" fmla="*/ 1217 w 1718"/>
                <a:gd name="T51" fmla="*/ 40 h 526"/>
                <a:gd name="T52" fmla="*/ 1136 w 1718"/>
                <a:gd name="T53" fmla="*/ 30 h 526"/>
                <a:gd name="T54" fmla="*/ 1020 w 1718"/>
                <a:gd name="T55" fmla="*/ 7 h 526"/>
                <a:gd name="T56" fmla="*/ 1250 w 1718"/>
                <a:gd name="T57" fmla="*/ 173 h 526"/>
                <a:gd name="T58" fmla="*/ 1200 w 1718"/>
                <a:gd name="T59" fmla="*/ 237 h 526"/>
                <a:gd name="T60" fmla="*/ 1134 w 1718"/>
                <a:gd name="T61" fmla="*/ 290 h 526"/>
                <a:gd name="T62" fmla="*/ 1075 w 1718"/>
                <a:gd name="T63" fmla="*/ 329 h 526"/>
                <a:gd name="T64" fmla="*/ 991 w 1718"/>
                <a:gd name="T65" fmla="*/ 369 h 526"/>
                <a:gd name="T66" fmla="*/ 899 w 1718"/>
                <a:gd name="T67" fmla="*/ 393 h 526"/>
                <a:gd name="T68" fmla="*/ 808 w 1718"/>
                <a:gd name="T69" fmla="*/ 410 h 526"/>
                <a:gd name="T70" fmla="*/ 689 w 1718"/>
                <a:gd name="T71" fmla="*/ 418 h 526"/>
                <a:gd name="T72" fmla="*/ 571 w 1718"/>
                <a:gd name="T73" fmla="*/ 422 h 526"/>
                <a:gd name="T74" fmla="*/ 428 w 1718"/>
                <a:gd name="T75" fmla="*/ 422 h 526"/>
                <a:gd name="T76" fmla="*/ 309 w 1718"/>
                <a:gd name="T77" fmla="*/ 411 h 526"/>
                <a:gd name="T78" fmla="*/ 217 w 1718"/>
                <a:gd name="T79" fmla="*/ 395 h 526"/>
                <a:gd name="T80" fmla="*/ 137 w 1718"/>
                <a:gd name="T81" fmla="*/ 374 h 5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18"/>
                <a:gd name="T124" fmla="*/ 0 h 526"/>
                <a:gd name="T125" fmla="*/ 1718 w 1718"/>
                <a:gd name="T126" fmla="*/ 526 h 5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18" h="526">
                  <a:moveTo>
                    <a:pt x="0" y="330"/>
                  </a:moveTo>
                  <a:lnTo>
                    <a:pt x="112" y="387"/>
                  </a:lnTo>
                  <a:lnTo>
                    <a:pt x="154" y="403"/>
                  </a:lnTo>
                  <a:lnTo>
                    <a:pt x="207" y="421"/>
                  </a:lnTo>
                  <a:lnTo>
                    <a:pt x="251" y="434"/>
                  </a:lnTo>
                  <a:lnTo>
                    <a:pt x="304" y="451"/>
                  </a:lnTo>
                  <a:lnTo>
                    <a:pt x="352" y="464"/>
                  </a:lnTo>
                  <a:lnTo>
                    <a:pt x="411" y="477"/>
                  </a:lnTo>
                  <a:lnTo>
                    <a:pt x="461" y="486"/>
                  </a:lnTo>
                  <a:lnTo>
                    <a:pt x="506" y="498"/>
                  </a:lnTo>
                  <a:lnTo>
                    <a:pt x="568" y="504"/>
                  </a:lnTo>
                  <a:lnTo>
                    <a:pt x="626" y="511"/>
                  </a:lnTo>
                  <a:lnTo>
                    <a:pt x="692" y="516"/>
                  </a:lnTo>
                  <a:lnTo>
                    <a:pt x="784" y="523"/>
                  </a:lnTo>
                  <a:lnTo>
                    <a:pt x="851" y="525"/>
                  </a:lnTo>
                  <a:lnTo>
                    <a:pt x="911" y="525"/>
                  </a:lnTo>
                  <a:lnTo>
                    <a:pt x="988" y="523"/>
                  </a:lnTo>
                  <a:lnTo>
                    <a:pt x="1044" y="520"/>
                  </a:lnTo>
                  <a:lnTo>
                    <a:pt x="1100" y="514"/>
                  </a:lnTo>
                  <a:lnTo>
                    <a:pt x="1162" y="508"/>
                  </a:lnTo>
                  <a:lnTo>
                    <a:pt x="1215" y="496"/>
                  </a:lnTo>
                  <a:lnTo>
                    <a:pt x="1263" y="485"/>
                  </a:lnTo>
                  <a:lnTo>
                    <a:pt x="1310" y="470"/>
                  </a:lnTo>
                  <a:lnTo>
                    <a:pt x="1346" y="454"/>
                  </a:lnTo>
                  <a:lnTo>
                    <a:pt x="1384" y="434"/>
                  </a:lnTo>
                  <a:lnTo>
                    <a:pt x="1420" y="412"/>
                  </a:lnTo>
                  <a:lnTo>
                    <a:pt x="1445" y="383"/>
                  </a:lnTo>
                  <a:lnTo>
                    <a:pt x="1460" y="358"/>
                  </a:lnTo>
                  <a:lnTo>
                    <a:pt x="1481" y="327"/>
                  </a:lnTo>
                  <a:lnTo>
                    <a:pt x="1488" y="304"/>
                  </a:lnTo>
                  <a:lnTo>
                    <a:pt x="1503" y="271"/>
                  </a:lnTo>
                  <a:lnTo>
                    <a:pt x="1717" y="393"/>
                  </a:lnTo>
                  <a:lnTo>
                    <a:pt x="1684" y="359"/>
                  </a:lnTo>
                  <a:lnTo>
                    <a:pt x="1656" y="328"/>
                  </a:lnTo>
                  <a:lnTo>
                    <a:pt x="1630" y="297"/>
                  </a:lnTo>
                  <a:lnTo>
                    <a:pt x="1607" y="263"/>
                  </a:lnTo>
                  <a:lnTo>
                    <a:pt x="1583" y="230"/>
                  </a:lnTo>
                  <a:lnTo>
                    <a:pt x="1566" y="200"/>
                  </a:lnTo>
                  <a:lnTo>
                    <a:pt x="1547" y="166"/>
                  </a:lnTo>
                  <a:lnTo>
                    <a:pt x="1532" y="133"/>
                  </a:lnTo>
                  <a:lnTo>
                    <a:pt x="1513" y="92"/>
                  </a:lnTo>
                  <a:lnTo>
                    <a:pt x="1500" y="56"/>
                  </a:lnTo>
                  <a:lnTo>
                    <a:pt x="1494" y="32"/>
                  </a:lnTo>
                  <a:lnTo>
                    <a:pt x="1483" y="0"/>
                  </a:lnTo>
                  <a:lnTo>
                    <a:pt x="1454" y="12"/>
                  </a:lnTo>
                  <a:lnTo>
                    <a:pt x="1421" y="25"/>
                  </a:lnTo>
                  <a:lnTo>
                    <a:pt x="1384" y="33"/>
                  </a:lnTo>
                  <a:lnTo>
                    <a:pt x="1348" y="40"/>
                  </a:lnTo>
                  <a:lnTo>
                    <a:pt x="1321" y="42"/>
                  </a:lnTo>
                  <a:lnTo>
                    <a:pt x="1297" y="43"/>
                  </a:lnTo>
                  <a:lnTo>
                    <a:pt x="1259" y="43"/>
                  </a:lnTo>
                  <a:lnTo>
                    <a:pt x="1217" y="40"/>
                  </a:lnTo>
                  <a:lnTo>
                    <a:pt x="1182" y="38"/>
                  </a:lnTo>
                  <a:lnTo>
                    <a:pt x="1136" y="30"/>
                  </a:lnTo>
                  <a:lnTo>
                    <a:pt x="1091" y="24"/>
                  </a:lnTo>
                  <a:lnTo>
                    <a:pt x="1020" y="7"/>
                  </a:lnTo>
                  <a:lnTo>
                    <a:pt x="1269" y="142"/>
                  </a:lnTo>
                  <a:lnTo>
                    <a:pt x="1250" y="173"/>
                  </a:lnTo>
                  <a:lnTo>
                    <a:pt x="1223" y="208"/>
                  </a:lnTo>
                  <a:lnTo>
                    <a:pt x="1200" y="237"/>
                  </a:lnTo>
                  <a:lnTo>
                    <a:pt x="1160" y="272"/>
                  </a:lnTo>
                  <a:lnTo>
                    <a:pt x="1134" y="290"/>
                  </a:lnTo>
                  <a:lnTo>
                    <a:pt x="1109" y="308"/>
                  </a:lnTo>
                  <a:lnTo>
                    <a:pt x="1075" y="329"/>
                  </a:lnTo>
                  <a:lnTo>
                    <a:pt x="1037" y="350"/>
                  </a:lnTo>
                  <a:lnTo>
                    <a:pt x="991" y="369"/>
                  </a:lnTo>
                  <a:lnTo>
                    <a:pt x="947" y="381"/>
                  </a:lnTo>
                  <a:lnTo>
                    <a:pt x="899" y="393"/>
                  </a:lnTo>
                  <a:lnTo>
                    <a:pt x="848" y="406"/>
                  </a:lnTo>
                  <a:lnTo>
                    <a:pt x="808" y="410"/>
                  </a:lnTo>
                  <a:lnTo>
                    <a:pt x="748" y="415"/>
                  </a:lnTo>
                  <a:lnTo>
                    <a:pt x="689" y="418"/>
                  </a:lnTo>
                  <a:lnTo>
                    <a:pt x="636" y="421"/>
                  </a:lnTo>
                  <a:lnTo>
                    <a:pt x="571" y="422"/>
                  </a:lnTo>
                  <a:lnTo>
                    <a:pt x="498" y="422"/>
                  </a:lnTo>
                  <a:lnTo>
                    <a:pt x="428" y="422"/>
                  </a:lnTo>
                  <a:lnTo>
                    <a:pt x="357" y="414"/>
                  </a:lnTo>
                  <a:lnTo>
                    <a:pt x="309" y="411"/>
                  </a:lnTo>
                  <a:lnTo>
                    <a:pt x="260" y="404"/>
                  </a:lnTo>
                  <a:lnTo>
                    <a:pt x="217" y="395"/>
                  </a:lnTo>
                  <a:lnTo>
                    <a:pt x="174" y="387"/>
                  </a:lnTo>
                  <a:lnTo>
                    <a:pt x="137" y="374"/>
                  </a:lnTo>
                  <a:lnTo>
                    <a:pt x="0" y="330"/>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grpSp>
      <p:grpSp>
        <p:nvGrpSpPr>
          <p:cNvPr id="36877" name="Group 15"/>
          <p:cNvGrpSpPr>
            <a:grpSpLocks/>
          </p:cNvGrpSpPr>
          <p:nvPr/>
        </p:nvGrpSpPr>
        <p:grpSpPr bwMode="auto">
          <a:xfrm>
            <a:off x="5715000" y="3886200"/>
            <a:ext cx="828675" cy="1970088"/>
            <a:chOff x="3462" y="2455"/>
            <a:chExt cx="757" cy="1614"/>
          </a:xfrm>
        </p:grpSpPr>
        <p:grpSp>
          <p:nvGrpSpPr>
            <p:cNvPr id="36884" name="Group 16"/>
            <p:cNvGrpSpPr>
              <a:grpSpLocks/>
            </p:cNvGrpSpPr>
            <p:nvPr/>
          </p:nvGrpSpPr>
          <p:grpSpPr bwMode="auto">
            <a:xfrm>
              <a:off x="3462" y="3447"/>
              <a:ext cx="709" cy="622"/>
              <a:chOff x="3462" y="3447"/>
              <a:chExt cx="709" cy="622"/>
            </a:xfrm>
          </p:grpSpPr>
          <p:grpSp>
            <p:nvGrpSpPr>
              <p:cNvPr id="36912" name="Group 17"/>
              <p:cNvGrpSpPr>
                <a:grpSpLocks/>
              </p:cNvGrpSpPr>
              <p:nvPr/>
            </p:nvGrpSpPr>
            <p:grpSpPr bwMode="auto">
              <a:xfrm>
                <a:off x="3462" y="3447"/>
                <a:ext cx="709" cy="622"/>
                <a:chOff x="3462" y="3447"/>
                <a:chExt cx="709" cy="622"/>
              </a:xfrm>
            </p:grpSpPr>
            <p:grpSp>
              <p:nvGrpSpPr>
                <p:cNvPr id="36920" name="Group 18"/>
                <p:cNvGrpSpPr>
                  <a:grpSpLocks/>
                </p:cNvGrpSpPr>
                <p:nvPr/>
              </p:nvGrpSpPr>
              <p:grpSpPr bwMode="auto">
                <a:xfrm>
                  <a:off x="3462" y="3447"/>
                  <a:ext cx="709" cy="622"/>
                  <a:chOff x="3462" y="3447"/>
                  <a:chExt cx="709" cy="622"/>
                </a:xfrm>
              </p:grpSpPr>
              <p:sp>
                <p:nvSpPr>
                  <p:cNvPr id="36928" name="Freeform 19"/>
                  <p:cNvSpPr>
                    <a:spLocks/>
                  </p:cNvSpPr>
                  <p:nvPr/>
                </p:nvSpPr>
                <p:spPr bwMode="auto">
                  <a:xfrm>
                    <a:off x="3462" y="3447"/>
                    <a:ext cx="709" cy="622"/>
                  </a:xfrm>
                  <a:custGeom>
                    <a:avLst/>
                    <a:gdLst>
                      <a:gd name="T0" fmla="*/ 244 w 709"/>
                      <a:gd name="T1" fmla="*/ 56 h 622"/>
                      <a:gd name="T2" fmla="*/ 200 w 709"/>
                      <a:gd name="T3" fmla="*/ 51 h 622"/>
                      <a:gd name="T4" fmla="*/ 137 w 709"/>
                      <a:gd name="T5" fmla="*/ 76 h 622"/>
                      <a:gd name="T6" fmla="*/ 95 w 709"/>
                      <a:gd name="T7" fmla="*/ 102 h 622"/>
                      <a:gd name="T8" fmla="*/ 66 w 709"/>
                      <a:gd name="T9" fmla="*/ 141 h 622"/>
                      <a:gd name="T10" fmla="*/ 63 w 709"/>
                      <a:gd name="T11" fmla="*/ 174 h 622"/>
                      <a:gd name="T12" fmla="*/ 61 w 709"/>
                      <a:gd name="T13" fmla="*/ 222 h 622"/>
                      <a:gd name="T14" fmla="*/ 38 w 709"/>
                      <a:gd name="T15" fmla="*/ 247 h 622"/>
                      <a:gd name="T16" fmla="*/ 31 w 709"/>
                      <a:gd name="T17" fmla="*/ 281 h 622"/>
                      <a:gd name="T18" fmla="*/ 43 w 709"/>
                      <a:gd name="T19" fmla="*/ 314 h 622"/>
                      <a:gd name="T20" fmla="*/ 36 w 709"/>
                      <a:gd name="T21" fmla="*/ 339 h 622"/>
                      <a:gd name="T22" fmla="*/ 17 w 709"/>
                      <a:gd name="T23" fmla="*/ 365 h 622"/>
                      <a:gd name="T24" fmla="*/ 13 w 709"/>
                      <a:gd name="T25" fmla="*/ 400 h 622"/>
                      <a:gd name="T26" fmla="*/ 2 w 709"/>
                      <a:gd name="T27" fmla="*/ 441 h 622"/>
                      <a:gd name="T28" fmla="*/ 6 w 709"/>
                      <a:gd name="T29" fmla="*/ 481 h 622"/>
                      <a:gd name="T30" fmla="*/ 31 w 709"/>
                      <a:gd name="T31" fmla="*/ 499 h 622"/>
                      <a:gd name="T32" fmla="*/ 75 w 709"/>
                      <a:gd name="T33" fmla="*/ 499 h 622"/>
                      <a:gd name="T34" fmla="*/ 95 w 709"/>
                      <a:gd name="T35" fmla="*/ 511 h 622"/>
                      <a:gd name="T36" fmla="*/ 90 w 709"/>
                      <a:gd name="T37" fmla="*/ 544 h 622"/>
                      <a:gd name="T38" fmla="*/ 67 w 709"/>
                      <a:gd name="T39" fmla="*/ 577 h 622"/>
                      <a:gd name="T40" fmla="*/ 63 w 709"/>
                      <a:gd name="T41" fmla="*/ 603 h 622"/>
                      <a:gd name="T42" fmla="*/ 80 w 709"/>
                      <a:gd name="T43" fmla="*/ 621 h 622"/>
                      <a:gd name="T44" fmla="*/ 107 w 709"/>
                      <a:gd name="T45" fmla="*/ 621 h 622"/>
                      <a:gd name="T46" fmla="*/ 144 w 709"/>
                      <a:gd name="T47" fmla="*/ 607 h 622"/>
                      <a:gd name="T48" fmla="*/ 194 w 709"/>
                      <a:gd name="T49" fmla="*/ 594 h 622"/>
                      <a:gd name="T50" fmla="*/ 250 w 709"/>
                      <a:gd name="T51" fmla="*/ 591 h 622"/>
                      <a:gd name="T52" fmla="*/ 291 w 709"/>
                      <a:gd name="T53" fmla="*/ 600 h 622"/>
                      <a:gd name="T54" fmla="*/ 346 w 709"/>
                      <a:gd name="T55" fmla="*/ 607 h 622"/>
                      <a:gd name="T56" fmla="*/ 393 w 709"/>
                      <a:gd name="T57" fmla="*/ 598 h 622"/>
                      <a:gd name="T58" fmla="*/ 452 w 709"/>
                      <a:gd name="T59" fmla="*/ 598 h 622"/>
                      <a:gd name="T60" fmla="*/ 506 w 709"/>
                      <a:gd name="T61" fmla="*/ 604 h 622"/>
                      <a:gd name="T62" fmla="*/ 541 w 709"/>
                      <a:gd name="T63" fmla="*/ 589 h 622"/>
                      <a:gd name="T64" fmla="*/ 581 w 709"/>
                      <a:gd name="T65" fmla="*/ 577 h 622"/>
                      <a:gd name="T66" fmla="*/ 635 w 709"/>
                      <a:gd name="T67" fmla="*/ 578 h 622"/>
                      <a:gd name="T68" fmla="*/ 678 w 709"/>
                      <a:gd name="T69" fmla="*/ 574 h 622"/>
                      <a:gd name="T70" fmla="*/ 708 w 709"/>
                      <a:gd name="T71" fmla="*/ 552 h 622"/>
                      <a:gd name="T72" fmla="*/ 691 w 709"/>
                      <a:gd name="T73" fmla="*/ 457 h 622"/>
                      <a:gd name="T74" fmla="*/ 703 w 709"/>
                      <a:gd name="T75" fmla="*/ 428 h 622"/>
                      <a:gd name="T76" fmla="*/ 686 w 709"/>
                      <a:gd name="T77" fmla="*/ 398 h 622"/>
                      <a:gd name="T78" fmla="*/ 676 w 709"/>
                      <a:gd name="T79" fmla="*/ 369 h 622"/>
                      <a:gd name="T80" fmla="*/ 672 w 709"/>
                      <a:gd name="T81" fmla="*/ 335 h 622"/>
                      <a:gd name="T82" fmla="*/ 673 w 709"/>
                      <a:gd name="T83" fmla="*/ 305 h 622"/>
                      <a:gd name="T84" fmla="*/ 665 w 709"/>
                      <a:gd name="T85" fmla="*/ 277 h 622"/>
                      <a:gd name="T86" fmla="*/ 674 w 709"/>
                      <a:gd name="T87" fmla="*/ 235 h 622"/>
                      <a:gd name="T88" fmla="*/ 673 w 709"/>
                      <a:gd name="T89" fmla="*/ 186 h 622"/>
                      <a:gd name="T90" fmla="*/ 662 w 709"/>
                      <a:gd name="T91" fmla="*/ 142 h 622"/>
                      <a:gd name="T92" fmla="*/ 642 w 709"/>
                      <a:gd name="T93" fmla="*/ 109 h 622"/>
                      <a:gd name="T94" fmla="*/ 574 w 709"/>
                      <a:gd name="T95" fmla="*/ 72 h 622"/>
                      <a:gd name="T96" fmla="*/ 440 w 709"/>
                      <a:gd name="T97" fmla="*/ 45 h 6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9"/>
                      <a:gd name="T148" fmla="*/ 0 h 622"/>
                      <a:gd name="T149" fmla="*/ 709 w 709"/>
                      <a:gd name="T150" fmla="*/ 622 h 6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9" h="622">
                        <a:moveTo>
                          <a:pt x="327" y="0"/>
                        </a:moveTo>
                        <a:lnTo>
                          <a:pt x="244" y="56"/>
                        </a:lnTo>
                        <a:lnTo>
                          <a:pt x="229" y="54"/>
                        </a:lnTo>
                        <a:lnTo>
                          <a:pt x="200" y="51"/>
                        </a:lnTo>
                        <a:lnTo>
                          <a:pt x="171" y="60"/>
                        </a:lnTo>
                        <a:lnTo>
                          <a:pt x="137" y="76"/>
                        </a:lnTo>
                        <a:lnTo>
                          <a:pt x="112" y="90"/>
                        </a:lnTo>
                        <a:lnTo>
                          <a:pt x="95" y="102"/>
                        </a:lnTo>
                        <a:lnTo>
                          <a:pt x="78" y="122"/>
                        </a:lnTo>
                        <a:lnTo>
                          <a:pt x="66" y="141"/>
                        </a:lnTo>
                        <a:lnTo>
                          <a:pt x="61" y="154"/>
                        </a:lnTo>
                        <a:lnTo>
                          <a:pt x="63" y="174"/>
                        </a:lnTo>
                        <a:lnTo>
                          <a:pt x="65" y="203"/>
                        </a:lnTo>
                        <a:lnTo>
                          <a:pt x="61" y="222"/>
                        </a:lnTo>
                        <a:lnTo>
                          <a:pt x="50" y="236"/>
                        </a:lnTo>
                        <a:lnTo>
                          <a:pt x="38" y="247"/>
                        </a:lnTo>
                        <a:lnTo>
                          <a:pt x="28" y="263"/>
                        </a:lnTo>
                        <a:lnTo>
                          <a:pt x="31" y="281"/>
                        </a:lnTo>
                        <a:lnTo>
                          <a:pt x="38" y="302"/>
                        </a:lnTo>
                        <a:lnTo>
                          <a:pt x="43" y="314"/>
                        </a:lnTo>
                        <a:lnTo>
                          <a:pt x="43" y="328"/>
                        </a:lnTo>
                        <a:lnTo>
                          <a:pt x="36" y="339"/>
                        </a:lnTo>
                        <a:lnTo>
                          <a:pt x="21" y="351"/>
                        </a:lnTo>
                        <a:lnTo>
                          <a:pt x="17" y="365"/>
                        </a:lnTo>
                        <a:lnTo>
                          <a:pt x="13" y="379"/>
                        </a:lnTo>
                        <a:lnTo>
                          <a:pt x="13" y="400"/>
                        </a:lnTo>
                        <a:lnTo>
                          <a:pt x="9" y="417"/>
                        </a:lnTo>
                        <a:lnTo>
                          <a:pt x="2" y="441"/>
                        </a:lnTo>
                        <a:lnTo>
                          <a:pt x="0" y="463"/>
                        </a:lnTo>
                        <a:lnTo>
                          <a:pt x="6" y="481"/>
                        </a:lnTo>
                        <a:lnTo>
                          <a:pt x="17" y="492"/>
                        </a:lnTo>
                        <a:lnTo>
                          <a:pt x="31" y="499"/>
                        </a:lnTo>
                        <a:lnTo>
                          <a:pt x="53" y="500"/>
                        </a:lnTo>
                        <a:lnTo>
                          <a:pt x="75" y="499"/>
                        </a:lnTo>
                        <a:lnTo>
                          <a:pt x="88" y="503"/>
                        </a:lnTo>
                        <a:lnTo>
                          <a:pt x="95" y="511"/>
                        </a:lnTo>
                        <a:lnTo>
                          <a:pt x="97" y="522"/>
                        </a:lnTo>
                        <a:lnTo>
                          <a:pt x="90" y="544"/>
                        </a:lnTo>
                        <a:lnTo>
                          <a:pt x="76" y="563"/>
                        </a:lnTo>
                        <a:lnTo>
                          <a:pt x="67" y="577"/>
                        </a:lnTo>
                        <a:lnTo>
                          <a:pt x="61" y="591"/>
                        </a:lnTo>
                        <a:lnTo>
                          <a:pt x="63" y="603"/>
                        </a:lnTo>
                        <a:lnTo>
                          <a:pt x="71" y="616"/>
                        </a:lnTo>
                        <a:lnTo>
                          <a:pt x="80" y="621"/>
                        </a:lnTo>
                        <a:lnTo>
                          <a:pt x="92" y="621"/>
                        </a:lnTo>
                        <a:lnTo>
                          <a:pt x="107" y="621"/>
                        </a:lnTo>
                        <a:lnTo>
                          <a:pt x="124" y="615"/>
                        </a:lnTo>
                        <a:lnTo>
                          <a:pt x="144" y="607"/>
                        </a:lnTo>
                        <a:lnTo>
                          <a:pt x="164" y="599"/>
                        </a:lnTo>
                        <a:lnTo>
                          <a:pt x="194" y="594"/>
                        </a:lnTo>
                        <a:lnTo>
                          <a:pt x="222" y="589"/>
                        </a:lnTo>
                        <a:lnTo>
                          <a:pt x="250" y="591"/>
                        </a:lnTo>
                        <a:lnTo>
                          <a:pt x="272" y="596"/>
                        </a:lnTo>
                        <a:lnTo>
                          <a:pt x="291" y="600"/>
                        </a:lnTo>
                        <a:lnTo>
                          <a:pt x="316" y="605"/>
                        </a:lnTo>
                        <a:lnTo>
                          <a:pt x="346" y="607"/>
                        </a:lnTo>
                        <a:lnTo>
                          <a:pt x="367" y="604"/>
                        </a:lnTo>
                        <a:lnTo>
                          <a:pt x="393" y="598"/>
                        </a:lnTo>
                        <a:lnTo>
                          <a:pt x="425" y="600"/>
                        </a:lnTo>
                        <a:lnTo>
                          <a:pt x="452" y="598"/>
                        </a:lnTo>
                        <a:lnTo>
                          <a:pt x="479" y="604"/>
                        </a:lnTo>
                        <a:lnTo>
                          <a:pt x="506" y="604"/>
                        </a:lnTo>
                        <a:lnTo>
                          <a:pt x="523" y="596"/>
                        </a:lnTo>
                        <a:lnTo>
                          <a:pt x="541" y="589"/>
                        </a:lnTo>
                        <a:lnTo>
                          <a:pt x="557" y="584"/>
                        </a:lnTo>
                        <a:lnTo>
                          <a:pt x="581" y="577"/>
                        </a:lnTo>
                        <a:lnTo>
                          <a:pt x="605" y="577"/>
                        </a:lnTo>
                        <a:lnTo>
                          <a:pt x="635" y="578"/>
                        </a:lnTo>
                        <a:lnTo>
                          <a:pt x="659" y="577"/>
                        </a:lnTo>
                        <a:lnTo>
                          <a:pt x="678" y="574"/>
                        </a:lnTo>
                        <a:lnTo>
                          <a:pt x="695" y="563"/>
                        </a:lnTo>
                        <a:lnTo>
                          <a:pt x="708" y="552"/>
                        </a:lnTo>
                        <a:lnTo>
                          <a:pt x="701" y="508"/>
                        </a:lnTo>
                        <a:lnTo>
                          <a:pt x="691" y="457"/>
                        </a:lnTo>
                        <a:lnTo>
                          <a:pt x="695" y="446"/>
                        </a:lnTo>
                        <a:lnTo>
                          <a:pt x="703" y="428"/>
                        </a:lnTo>
                        <a:lnTo>
                          <a:pt x="695" y="410"/>
                        </a:lnTo>
                        <a:lnTo>
                          <a:pt x="686" y="398"/>
                        </a:lnTo>
                        <a:lnTo>
                          <a:pt x="678" y="384"/>
                        </a:lnTo>
                        <a:lnTo>
                          <a:pt x="676" y="369"/>
                        </a:lnTo>
                        <a:lnTo>
                          <a:pt x="674" y="349"/>
                        </a:lnTo>
                        <a:lnTo>
                          <a:pt x="672" y="335"/>
                        </a:lnTo>
                        <a:lnTo>
                          <a:pt x="671" y="321"/>
                        </a:lnTo>
                        <a:lnTo>
                          <a:pt x="673" y="305"/>
                        </a:lnTo>
                        <a:lnTo>
                          <a:pt x="668" y="291"/>
                        </a:lnTo>
                        <a:lnTo>
                          <a:pt x="665" y="277"/>
                        </a:lnTo>
                        <a:lnTo>
                          <a:pt x="671" y="258"/>
                        </a:lnTo>
                        <a:lnTo>
                          <a:pt x="674" y="235"/>
                        </a:lnTo>
                        <a:lnTo>
                          <a:pt x="676" y="211"/>
                        </a:lnTo>
                        <a:lnTo>
                          <a:pt x="673" y="186"/>
                        </a:lnTo>
                        <a:lnTo>
                          <a:pt x="670" y="162"/>
                        </a:lnTo>
                        <a:lnTo>
                          <a:pt x="662" y="142"/>
                        </a:lnTo>
                        <a:lnTo>
                          <a:pt x="655" y="123"/>
                        </a:lnTo>
                        <a:lnTo>
                          <a:pt x="642" y="109"/>
                        </a:lnTo>
                        <a:lnTo>
                          <a:pt x="612" y="89"/>
                        </a:lnTo>
                        <a:lnTo>
                          <a:pt x="574" y="72"/>
                        </a:lnTo>
                        <a:lnTo>
                          <a:pt x="536" y="57"/>
                        </a:lnTo>
                        <a:lnTo>
                          <a:pt x="440" y="45"/>
                        </a:lnTo>
                        <a:lnTo>
                          <a:pt x="327" y="0"/>
                        </a:lnTo>
                      </a:path>
                    </a:pathLst>
                  </a:custGeom>
                  <a:solidFill>
                    <a:srgbClr val="C060FF"/>
                  </a:solidFill>
                  <a:ln w="12700" cap="rnd" cmpd="sng">
                    <a:solidFill>
                      <a:srgbClr val="000000"/>
                    </a:solidFill>
                    <a:prstDash val="solid"/>
                    <a:round/>
                    <a:headEnd type="none" w="med" len="med"/>
                    <a:tailEnd type="none" w="med" len="med"/>
                  </a:ln>
                </p:spPr>
                <p:txBody>
                  <a:bodyPr/>
                  <a:lstStyle/>
                  <a:p>
                    <a:endParaRPr lang="en-NZ"/>
                  </a:p>
                </p:txBody>
              </p:sp>
              <p:grpSp>
                <p:nvGrpSpPr>
                  <p:cNvPr id="36929" name="Group 20"/>
                  <p:cNvGrpSpPr>
                    <a:grpSpLocks/>
                  </p:cNvGrpSpPr>
                  <p:nvPr/>
                </p:nvGrpSpPr>
                <p:grpSpPr bwMode="auto">
                  <a:xfrm>
                    <a:off x="3549" y="3501"/>
                    <a:ext cx="496" cy="458"/>
                    <a:chOff x="3549" y="3501"/>
                    <a:chExt cx="496" cy="458"/>
                  </a:xfrm>
                </p:grpSpPr>
                <p:sp>
                  <p:nvSpPr>
                    <p:cNvPr id="36930" name="Freeform 21"/>
                    <p:cNvSpPr>
                      <a:spLocks/>
                    </p:cNvSpPr>
                    <p:nvPr/>
                  </p:nvSpPr>
                  <p:spPr bwMode="auto">
                    <a:xfrm>
                      <a:off x="4008" y="3732"/>
                      <a:ext cx="27" cy="65"/>
                    </a:xfrm>
                    <a:custGeom>
                      <a:avLst/>
                      <a:gdLst>
                        <a:gd name="T0" fmla="*/ 10 w 27"/>
                        <a:gd name="T1" fmla="*/ 0 h 65"/>
                        <a:gd name="T2" fmla="*/ 0 w 27"/>
                        <a:gd name="T3" fmla="*/ 22 h 65"/>
                        <a:gd name="T4" fmla="*/ 5 w 27"/>
                        <a:gd name="T5" fmla="*/ 45 h 65"/>
                        <a:gd name="T6" fmla="*/ 26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10" y="0"/>
                          </a:moveTo>
                          <a:lnTo>
                            <a:pt x="0" y="22"/>
                          </a:lnTo>
                          <a:lnTo>
                            <a:pt x="5" y="45"/>
                          </a:lnTo>
                          <a:lnTo>
                            <a:pt x="26" y="6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1" name="Freeform 22"/>
                    <p:cNvSpPr>
                      <a:spLocks/>
                    </p:cNvSpPr>
                    <p:nvPr/>
                  </p:nvSpPr>
                  <p:spPr bwMode="auto">
                    <a:xfrm>
                      <a:off x="4028" y="3814"/>
                      <a:ext cx="17" cy="145"/>
                    </a:xfrm>
                    <a:custGeom>
                      <a:avLst/>
                      <a:gdLst>
                        <a:gd name="T0" fmla="*/ 12 w 17"/>
                        <a:gd name="T1" fmla="*/ 144 h 145"/>
                        <a:gd name="T2" fmla="*/ 10 w 17"/>
                        <a:gd name="T3" fmla="*/ 130 h 145"/>
                        <a:gd name="T4" fmla="*/ 11 w 17"/>
                        <a:gd name="T5" fmla="*/ 117 h 145"/>
                        <a:gd name="T6" fmla="*/ 15 w 17"/>
                        <a:gd name="T7" fmla="*/ 102 h 145"/>
                        <a:gd name="T8" fmla="*/ 12 w 17"/>
                        <a:gd name="T9" fmla="*/ 86 h 145"/>
                        <a:gd name="T10" fmla="*/ 3 w 17"/>
                        <a:gd name="T11" fmla="*/ 74 h 145"/>
                        <a:gd name="T12" fmla="*/ 0 w 17"/>
                        <a:gd name="T13" fmla="*/ 63 h 145"/>
                        <a:gd name="T14" fmla="*/ 2 w 17"/>
                        <a:gd name="T15" fmla="*/ 49 h 145"/>
                        <a:gd name="T16" fmla="*/ 12 w 17"/>
                        <a:gd name="T17" fmla="*/ 38 h 145"/>
                        <a:gd name="T18" fmla="*/ 16 w 17"/>
                        <a:gd name="T19" fmla="*/ 25 h 145"/>
                        <a:gd name="T20" fmla="*/ 10 w 17"/>
                        <a:gd name="T21" fmla="*/ 13 h 145"/>
                        <a:gd name="T22" fmla="*/ 6 w 1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45"/>
                        <a:gd name="T38" fmla="*/ 17 w 1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45">
                          <a:moveTo>
                            <a:pt x="12" y="144"/>
                          </a:moveTo>
                          <a:lnTo>
                            <a:pt x="10" y="130"/>
                          </a:lnTo>
                          <a:lnTo>
                            <a:pt x="11" y="117"/>
                          </a:lnTo>
                          <a:lnTo>
                            <a:pt x="15" y="102"/>
                          </a:lnTo>
                          <a:lnTo>
                            <a:pt x="12" y="86"/>
                          </a:lnTo>
                          <a:lnTo>
                            <a:pt x="3" y="74"/>
                          </a:lnTo>
                          <a:lnTo>
                            <a:pt x="0" y="63"/>
                          </a:lnTo>
                          <a:lnTo>
                            <a:pt x="2" y="49"/>
                          </a:lnTo>
                          <a:lnTo>
                            <a:pt x="12" y="38"/>
                          </a:lnTo>
                          <a:lnTo>
                            <a:pt x="16" y="25"/>
                          </a:lnTo>
                          <a:lnTo>
                            <a:pt x="10" y="13"/>
                          </a:lnTo>
                          <a:lnTo>
                            <a:pt x="6"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2" name="Freeform 23"/>
                    <p:cNvSpPr>
                      <a:spLocks/>
                    </p:cNvSpPr>
                    <p:nvPr/>
                  </p:nvSpPr>
                  <p:spPr bwMode="auto">
                    <a:xfrm>
                      <a:off x="3643" y="3501"/>
                      <a:ext cx="169" cy="245"/>
                    </a:xfrm>
                    <a:custGeom>
                      <a:avLst/>
                      <a:gdLst>
                        <a:gd name="T0" fmla="*/ 36 w 169"/>
                        <a:gd name="T1" fmla="*/ 0 h 245"/>
                        <a:gd name="T2" fmla="*/ 36 w 169"/>
                        <a:gd name="T3" fmla="*/ 14 h 245"/>
                        <a:gd name="T4" fmla="*/ 32 w 169"/>
                        <a:gd name="T5" fmla="*/ 27 h 245"/>
                        <a:gd name="T6" fmla="*/ 26 w 169"/>
                        <a:gd name="T7" fmla="*/ 43 h 245"/>
                        <a:gd name="T8" fmla="*/ 24 w 169"/>
                        <a:gd name="T9" fmla="*/ 56 h 245"/>
                        <a:gd name="T10" fmla="*/ 22 w 169"/>
                        <a:gd name="T11" fmla="*/ 74 h 245"/>
                        <a:gd name="T12" fmla="*/ 20 w 169"/>
                        <a:gd name="T13" fmla="*/ 89 h 245"/>
                        <a:gd name="T14" fmla="*/ 13 w 169"/>
                        <a:gd name="T15" fmla="*/ 102 h 245"/>
                        <a:gd name="T16" fmla="*/ 0 w 169"/>
                        <a:gd name="T17" fmla="*/ 110 h 245"/>
                        <a:gd name="T18" fmla="*/ 15 w 169"/>
                        <a:gd name="T19" fmla="*/ 116 h 245"/>
                        <a:gd name="T20" fmla="*/ 36 w 169"/>
                        <a:gd name="T21" fmla="*/ 121 h 245"/>
                        <a:gd name="T22" fmla="*/ 52 w 169"/>
                        <a:gd name="T23" fmla="*/ 127 h 245"/>
                        <a:gd name="T24" fmla="*/ 38 w 169"/>
                        <a:gd name="T25" fmla="*/ 141 h 245"/>
                        <a:gd name="T26" fmla="*/ 28 w 169"/>
                        <a:gd name="T27" fmla="*/ 154 h 245"/>
                        <a:gd name="T28" fmla="*/ 52 w 169"/>
                        <a:gd name="T29" fmla="*/ 160 h 245"/>
                        <a:gd name="T30" fmla="*/ 79 w 169"/>
                        <a:gd name="T31" fmla="*/ 174 h 245"/>
                        <a:gd name="T32" fmla="*/ 107 w 169"/>
                        <a:gd name="T33" fmla="*/ 196 h 245"/>
                        <a:gd name="T34" fmla="*/ 133 w 169"/>
                        <a:gd name="T35" fmla="*/ 209 h 245"/>
                        <a:gd name="T36" fmla="*/ 168 w 169"/>
                        <a:gd name="T37" fmla="*/ 244 h 2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245"/>
                        <a:gd name="T59" fmla="*/ 169 w 169"/>
                        <a:gd name="T60" fmla="*/ 245 h 2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245">
                          <a:moveTo>
                            <a:pt x="36" y="0"/>
                          </a:moveTo>
                          <a:lnTo>
                            <a:pt x="36" y="14"/>
                          </a:lnTo>
                          <a:lnTo>
                            <a:pt x="32" y="27"/>
                          </a:lnTo>
                          <a:lnTo>
                            <a:pt x="26" y="43"/>
                          </a:lnTo>
                          <a:lnTo>
                            <a:pt x="24" y="56"/>
                          </a:lnTo>
                          <a:lnTo>
                            <a:pt x="22" y="74"/>
                          </a:lnTo>
                          <a:lnTo>
                            <a:pt x="20" y="89"/>
                          </a:lnTo>
                          <a:lnTo>
                            <a:pt x="13" y="102"/>
                          </a:lnTo>
                          <a:lnTo>
                            <a:pt x="0" y="110"/>
                          </a:lnTo>
                          <a:lnTo>
                            <a:pt x="15" y="116"/>
                          </a:lnTo>
                          <a:lnTo>
                            <a:pt x="36" y="121"/>
                          </a:lnTo>
                          <a:lnTo>
                            <a:pt x="52" y="127"/>
                          </a:lnTo>
                          <a:lnTo>
                            <a:pt x="38" y="141"/>
                          </a:lnTo>
                          <a:lnTo>
                            <a:pt x="28" y="154"/>
                          </a:lnTo>
                          <a:lnTo>
                            <a:pt x="52" y="160"/>
                          </a:lnTo>
                          <a:lnTo>
                            <a:pt x="79" y="174"/>
                          </a:lnTo>
                          <a:lnTo>
                            <a:pt x="107" y="196"/>
                          </a:lnTo>
                          <a:lnTo>
                            <a:pt x="133" y="209"/>
                          </a:lnTo>
                          <a:lnTo>
                            <a:pt x="168" y="24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3" name="Freeform 24"/>
                    <p:cNvSpPr>
                      <a:spLocks/>
                    </p:cNvSpPr>
                    <p:nvPr/>
                  </p:nvSpPr>
                  <p:spPr bwMode="auto">
                    <a:xfrm>
                      <a:off x="3876" y="3507"/>
                      <a:ext cx="165" cy="236"/>
                    </a:xfrm>
                    <a:custGeom>
                      <a:avLst/>
                      <a:gdLst>
                        <a:gd name="T0" fmla="*/ 133 w 165"/>
                        <a:gd name="T1" fmla="*/ 0 h 236"/>
                        <a:gd name="T2" fmla="*/ 133 w 165"/>
                        <a:gd name="T3" fmla="*/ 15 h 236"/>
                        <a:gd name="T4" fmla="*/ 138 w 165"/>
                        <a:gd name="T5" fmla="*/ 37 h 236"/>
                        <a:gd name="T6" fmla="*/ 151 w 165"/>
                        <a:gd name="T7" fmla="*/ 58 h 236"/>
                        <a:gd name="T8" fmla="*/ 164 w 165"/>
                        <a:gd name="T9" fmla="*/ 73 h 236"/>
                        <a:gd name="T10" fmla="*/ 150 w 165"/>
                        <a:gd name="T11" fmla="*/ 77 h 236"/>
                        <a:gd name="T12" fmla="*/ 130 w 165"/>
                        <a:gd name="T13" fmla="*/ 85 h 236"/>
                        <a:gd name="T14" fmla="*/ 112 w 165"/>
                        <a:gd name="T15" fmla="*/ 91 h 236"/>
                        <a:gd name="T16" fmla="*/ 136 w 165"/>
                        <a:gd name="T17" fmla="*/ 107 h 236"/>
                        <a:gd name="T18" fmla="*/ 112 w 165"/>
                        <a:gd name="T19" fmla="*/ 115 h 236"/>
                        <a:gd name="T20" fmla="*/ 80 w 165"/>
                        <a:gd name="T21" fmla="*/ 137 h 236"/>
                        <a:gd name="T22" fmla="*/ 64 w 165"/>
                        <a:gd name="T23" fmla="*/ 162 h 236"/>
                        <a:gd name="T24" fmla="*/ 35 w 165"/>
                        <a:gd name="T25" fmla="*/ 189 h 236"/>
                        <a:gd name="T26" fmla="*/ 14 w 165"/>
                        <a:gd name="T27" fmla="*/ 216 h 236"/>
                        <a:gd name="T28" fmla="*/ 0 w 165"/>
                        <a:gd name="T29" fmla="*/ 235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36"/>
                        <a:gd name="T47" fmla="*/ 165 w 165"/>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36">
                          <a:moveTo>
                            <a:pt x="133" y="0"/>
                          </a:moveTo>
                          <a:lnTo>
                            <a:pt x="133" y="15"/>
                          </a:lnTo>
                          <a:lnTo>
                            <a:pt x="138" y="37"/>
                          </a:lnTo>
                          <a:lnTo>
                            <a:pt x="151" y="58"/>
                          </a:lnTo>
                          <a:lnTo>
                            <a:pt x="164" y="73"/>
                          </a:lnTo>
                          <a:lnTo>
                            <a:pt x="150" y="77"/>
                          </a:lnTo>
                          <a:lnTo>
                            <a:pt x="130" y="85"/>
                          </a:lnTo>
                          <a:lnTo>
                            <a:pt x="112" y="91"/>
                          </a:lnTo>
                          <a:lnTo>
                            <a:pt x="136" y="107"/>
                          </a:lnTo>
                          <a:lnTo>
                            <a:pt x="112" y="115"/>
                          </a:lnTo>
                          <a:lnTo>
                            <a:pt x="80" y="137"/>
                          </a:lnTo>
                          <a:lnTo>
                            <a:pt x="64" y="162"/>
                          </a:lnTo>
                          <a:lnTo>
                            <a:pt x="35" y="189"/>
                          </a:lnTo>
                          <a:lnTo>
                            <a:pt x="14" y="216"/>
                          </a:lnTo>
                          <a:lnTo>
                            <a:pt x="0" y="235"/>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4" name="Freeform 25"/>
                    <p:cNvSpPr>
                      <a:spLocks/>
                    </p:cNvSpPr>
                    <p:nvPr/>
                  </p:nvSpPr>
                  <p:spPr bwMode="auto">
                    <a:xfrm>
                      <a:off x="3549" y="3926"/>
                      <a:ext cx="82" cy="19"/>
                    </a:xfrm>
                    <a:custGeom>
                      <a:avLst/>
                      <a:gdLst>
                        <a:gd name="T0" fmla="*/ 81 w 82"/>
                        <a:gd name="T1" fmla="*/ 4 h 19"/>
                        <a:gd name="T2" fmla="*/ 65 w 82"/>
                        <a:gd name="T3" fmla="*/ 1 h 19"/>
                        <a:gd name="T4" fmla="*/ 51 w 82"/>
                        <a:gd name="T5" fmla="*/ 0 h 19"/>
                        <a:gd name="T6" fmla="*/ 35 w 82"/>
                        <a:gd name="T7" fmla="*/ 2 h 19"/>
                        <a:gd name="T8" fmla="*/ 23 w 82"/>
                        <a:gd name="T9" fmla="*/ 6 h 19"/>
                        <a:gd name="T10" fmla="*/ 8 w 82"/>
                        <a:gd name="T11" fmla="*/ 13 h 19"/>
                        <a:gd name="T12" fmla="*/ 0 w 82"/>
                        <a:gd name="T13" fmla="*/ 18 h 19"/>
                        <a:gd name="T14" fmla="*/ 0 60000 65536"/>
                        <a:gd name="T15" fmla="*/ 0 60000 65536"/>
                        <a:gd name="T16" fmla="*/ 0 60000 65536"/>
                        <a:gd name="T17" fmla="*/ 0 60000 65536"/>
                        <a:gd name="T18" fmla="*/ 0 60000 65536"/>
                        <a:gd name="T19" fmla="*/ 0 60000 65536"/>
                        <a:gd name="T20" fmla="*/ 0 60000 65536"/>
                        <a:gd name="T21" fmla="*/ 0 w 82"/>
                        <a:gd name="T22" fmla="*/ 0 h 19"/>
                        <a:gd name="T23" fmla="*/ 82 w 8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19">
                          <a:moveTo>
                            <a:pt x="81" y="4"/>
                          </a:moveTo>
                          <a:lnTo>
                            <a:pt x="65" y="1"/>
                          </a:lnTo>
                          <a:lnTo>
                            <a:pt x="51" y="0"/>
                          </a:lnTo>
                          <a:lnTo>
                            <a:pt x="35" y="2"/>
                          </a:lnTo>
                          <a:lnTo>
                            <a:pt x="23" y="6"/>
                          </a:lnTo>
                          <a:lnTo>
                            <a:pt x="8" y="13"/>
                          </a:lnTo>
                          <a:lnTo>
                            <a:pt x="0" y="18"/>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5" name="Freeform 26"/>
                    <p:cNvSpPr>
                      <a:spLocks/>
                    </p:cNvSpPr>
                    <p:nvPr/>
                  </p:nvSpPr>
                  <p:spPr bwMode="auto">
                    <a:xfrm>
                      <a:off x="3584" y="3729"/>
                      <a:ext cx="53" cy="45"/>
                    </a:xfrm>
                    <a:custGeom>
                      <a:avLst/>
                      <a:gdLst>
                        <a:gd name="T0" fmla="*/ 52 w 53"/>
                        <a:gd name="T1" fmla="*/ 44 h 45"/>
                        <a:gd name="T2" fmla="*/ 41 w 53"/>
                        <a:gd name="T3" fmla="*/ 43 h 45"/>
                        <a:gd name="T4" fmla="*/ 27 w 53"/>
                        <a:gd name="T5" fmla="*/ 38 h 45"/>
                        <a:gd name="T6" fmla="*/ 17 w 53"/>
                        <a:gd name="T7" fmla="*/ 31 h 45"/>
                        <a:gd name="T8" fmla="*/ 9 w 53"/>
                        <a:gd name="T9" fmla="*/ 22 h 45"/>
                        <a:gd name="T10" fmla="*/ 3 w 53"/>
                        <a:gd name="T11" fmla="*/ 9 h 45"/>
                        <a:gd name="T12" fmla="*/ 0 w 53"/>
                        <a:gd name="T13" fmla="*/ 0 h 45"/>
                        <a:gd name="T14" fmla="*/ 0 60000 65536"/>
                        <a:gd name="T15" fmla="*/ 0 60000 65536"/>
                        <a:gd name="T16" fmla="*/ 0 60000 65536"/>
                        <a:gd name="T17" fmla="*/ 0 60000 65536"/>
                        <a:gd name="T18" fmla="*/ 0 60000 65536"/>
                        <a:gd name="T19" fmla="*/ 0 60000 65536"/>
                        <a:gd name="T20" fmla="*/ 0 60000 65536"/>
                        <a:gd name="T21" fmla="*/ 0 w 53"/>
                        <a:gd name="T22" fmla="*/ 0 h 45"/>
                        <a:gd name="T23" fmla="*/ 53 w 5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5">
                          <a:moveTo>
                            <a:pt x="52" y="44"/>
                          </a:moveTo>
                          <a:lnTo>
                            <a:pt x="41" y="43"/>
                          </a:lnTo>
                          <a:lnTo>
                            <a:pt x="27" y="38"/>
                          </a:lnTo>
                          <a:lnTo>
                            <a:pt x="17" y="31"/>
                          </a:lnTo>
                          <a:lnTo>
                            <a:pt x="9" y="22"/>
                          </a:lnTo>
                          <a:lnTo>
                            <a:pt x="3" y="9"/>
                          </a:lnTo>
                          <a:lnTo>
                            <a:pt x="0"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6" name="Freeform 27"/>
                    <p:cNvSpPr>
                      <a:spLocks/>
                    </p:cNvSpPr>
                    <p:nvPr/>
                  </p:nvSpPr>
                  <p:spPr bwMode="auto">
                    <a:xfrm>
                      <a:off x="3622" y="3774"/>
                      <a:ext cx="16" cy="130"/>
                    </a:xfrm>
                    <a:custGeom>
                      <a:avLst/>
                      <a:gdLst>
                        <a:gd name="T0" fmla="*/ 14 w 16"/>
                        <a:gd name="T1" fmla="*/ 0 h 130"/>
                        <a:gd name="T2" fmla="*/ 13 w 16"/>
                        <a:gd name="T3" fmla="*/ 9 h 130"/>
                        <a:gd name="T4" fmla="*/ 13 w 16"/>
                        <a:gd name="T5" fmla="*/ 15 h 130"/>
                        <a:gd name="T6" fmla="*/ 13 w 16"/>
                        <a:gd name="T7" fmla="*/ 24 h 130"/>
                        <a:gd name="T8" fmla="*/ 15 w 16"/>
                        <a:gd name="T9" fmla="*/ 32 h 130"/>
                        <a:gd name="T10" fmla="*/ 13 w 16"/>
                        <a:gd name="T11" fmla="*/ 41 h 130"/>
                        <a:gd name="T12" fmla="*/ 10 w 16"/>
                        <a:gd name="T13" fmla="*/ 50 h 130"/>
                        <a:gd name="T14" fmla="*/ 8 w 16"/>
                        <a:gd name="T15" fmla="*/ 57 h 130"/>
                        <a:gd name="T16" fmla="*/ 7 w 16"/>
                        <a:gd name="T17" fmla="*/ 66 h 130"/>
                        <a:gd name="T18" fmla="*/ 7 w 16"/>
                        <a:gd name="T19" fmla="*/ 74 h 130"/>
                        <a:gd name="T20" fmla="*/ 3 w 16"/>
                        <a:gd name="T21" fmla="*/ 84 h 130"/>
                        <a:gd name="T22" fmla="*/ 0 w 16"/>
                        <a:gd name="T23" fmla="*/ 91 h 130"/>
                        <a:gd name="T24" fmla="*/ 1 w 16"/>
                        <a:gd name="T25" fmla="*/ 100 h 130"/>
                        <a:gd name="T26" fmla="*/ 5 w 16"/>
                        <a:gd name="T27" fmla="*/ 109 h 130"/>
                        <a:gd name="T28" fmla="*/ 10 w 16"/>
                        <a:gd name="T29" fmla="*/ 118 h 130"/>
                        <a:gd name="T30" fmla="*/ 12 w 16"/>
                        <a:gd name="T31" fmla="*/ 129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30"/>
                        <a:gd name="T50" fmla="*/ 16 w 16"/>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30">
                          <a:moveTo>
                            <a:pt x="14" y="0"/>
                          </a:moveTo>
                          <a:lnTo>
                            <a:pt x="13" y="9"/>
                          </a:lnTo>
                          <a:lnTo>
                            <a:pt x="13" y="15"/>
                          </a:lnTo>
                          <a:lnTo>
                            <a:pt x="13" y="24"/>
                          </a:lnTo>
                          <a:lnTo>
                            <a:pt x="15" y="32"/>
                          </a:lnTo>
                          <a:lnTo>
                            <a:pt x="13" y="41"/>
                          </a:lnTo>
                          <a:lnTo>
                            <a:pt x="10" y="50"/>
                          </a:lnTo>
                          <a:lnTo>
                            <a:pt x="8" y="57"/>
                          </a:lnTo>
                          <a:lnTo>
                            <a:pt x="7" y="66"/>
                          </a:lnTo>
                          <a:lnTo>
                            <a:pt x="7" y="74"/>
                          </a:lnTo>
                          <a:lnTo>
                            <a:pt x="3" y="84"/>
                          </a:lnTo>
                          <a:lnTo>
                            <a:pt x="0" y="91"/>
                          </a:lnTo>
                          <a:lnTo>
                            <a:pt x="1" y="100"/>
                          </a:lnTo>
                          <a:lnTo>
                            <a:pt x="5" y="109"/>
                          </a:lnTo>
                          <a:lnTo>
                            <a:pt x="10" y="118"/>
                          </a:lnTo>
                          <a:lnTo>
                            <a:pt x="12" y="12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7" name="Freeform 28"/>
                    <p:cNvSpPr>
                      <a:spLocks/>
                    </p:cNvSpPr>
                    <p:nvPr/>
                  </p:nvSpPr>
                  <p:spPr bwMode="auto">
                    <a:xfrm>
                      <a:off x="3621" y="3726"/>
                      <a:ext cx="15" cy="46"/>
                    </a:xfrm>
                    <a:custGeom>
                      <a:avLst/>
                      <a:gdLst>
                        <a:gd name="T0" fmla="*/ 10 w 15"/>
                        <a:gd name="T1" fmla="*/ 0 h 46"/>
                        <a:gd name="T2" fmla="*/ 4 w 15"/>
                        <a:gd name="T3" fmla="*/ 8 h 46"/>
                        <a:gd name="T4" fmla="*/ 0 w 15"/>
                        <a:gd name="T5" fmla="*/ 17 h 46"/>
                        <a:gd name="T6" fmla="*/ 0 w 15"/>
                        <a:gd name="T7" fmla="*/ 28 h 46"/>
                        <a:gd name="T8" fmla="*/ 5 w 15"/>
                        <a:gd name="T9" fmla="*/ 37 h 46"/>
                        <a:gd name="T10" fmla="*/ 14 w 15"/>
                        <a:gd name="T11" fmla="*/ 45 h 46"/>
                        <a:gd name="T12" fmla="*/ 0 60000 65536"/>
                        <a:gd name="T13" fmla="*/ 0 60000 65536"/>
                        <a:gd name="T14" fmla="*/ 0 60000 65536"/>
                        <a:gd name="T15" fmla="*/ 0 60000 65536"/>
                        <a:gd name="T16" fmla="*/ 0 60000 65536"/>
                        <a:gd name="T17" fmla="*/ 0 60000 65536"/>
                        <a:gd name="T18" fmla="*/ 0 w 15"/>
                        <a:gd name="T19" fmla="*/ 0 h 46"/>
                        <a:gd name="T20" fmla="*/ 15 w 1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5" h="46">
                          <a:moveTo>
                            <a:pt x="10" y="0"/>
                          </a:moveTo>
                          <a:lnTo>
                            <a:pt x="4" y="8"/>
                          </a:lnTo>
                          <a:lnTo>
                            <a:pt x="0" y="17"/>
                          </a:lnTo>
                          <a:lnTo>
                            <a:pt x="0" y="28"/>
                          </a:lnTo>
                          <a:lnTo>
                            <a:pt x="5" y="37"/>
                          </a:lnTo>
                          <a:lnTo>
                            <a:pt x="14" y="45"/>
                          </a:lnTo>
                        </a:path>
                      </a:pathLst>
                    </a:custGeom>
                    <a:noFill/>
                    <a:ln w="12700" cap="rnd" cmpd="sng">
                      <a:solidFill>
                        <a:srgbClr val="000000"/>
                      </a:solidFill>
                      <a:prstDash val="solid"/>
                      <a:round/>
                      <a:headEnd type="none" w="med" len="med"/>
                      <a:tailEnd type="none" w="med" len="med"/>
                    </a:ln>
                  </p:spPr>
                  <p:txBody>
                    <a:bodyPr/>
                    <a:lstStyle/>
                    <a:p>
                      <a:endParaRPr lang="en-NZ"/>
                    </a:p>
                  </p:txBody>
                </p:sp>
              </p:grpSp>
            </p:grpSp>
            <p:grpSp>
              <p:nvGrpSpPr>
                <p:cNvPr id="36921" name="Group 29"/>
                <p:cNvGrpSpPr>
                  <a:grpSpLocks/>
                </p:cNvGrpSpPr>
                <p:nvPr/>
              </p:nvGrpSpPr>
              <p:grpSpPr bwMode="auto">
                <a:xfrm>
                  <a:off x="3684" y="3473"/>
                  <a:ext cx="317" cy="299"/>
                  <a:chOff x="3684" y="3473"/>
                  <a:chExt cx="317" cy="299"/>
                </a:xfrm>
              </p:grpSpPr>
              <p:grpSp>
                <p:nvGrpSpPr>
                  <p:cNvPr id="36922" name="Group 30"/>
                  <p:cNvGrpSpPr>
                    <a:grpSpLocks/>
                  </p:cNvGrpSpPr>
                  <p:nvPr/>
                </p:nvGrpSpPr>
                <p:grpSpPr bwMode="auto">
                  <a:xfrm>
                    <a:off x="3684" y="3473"/>
                    <a:ext cx="317" cy="299"/>
                    <a:chOff x="3684" y="3473"/>
                    <a:chExt cx="317" cy="299"/>
                  </a:xfrm>
                </p:grpSpPr>
                <p:sp>
                  <p:nvSpPr>
                    <p:cNvPr id="36924" name="Freeform 31"/>
                    <p:cNvSpPr>
                      <a:spLocks/>
                    </p:cNvSpPr>
                    <p:nvPr/>
                  </p:nvSpPr>
                  <p:spPr bwMode="auto">
                    <a:xfrm>
                      <a:off x="3684" y="3473"/>
                      <a:ext cx="317" cy="299"/>
                    </a:xfrm>
                    <a:custGeom>
                      <a:avLst/>
                      <a:gdLst>
                        <a:gd name="T0" fmla="*/ 62 w 317"/>
                        <a:gd name="T1" fmla="*/ 22 h 299"/>
                        <a:gd name="T2" fmla="*/ 0 w 317"/>
                        <a:gd name="T3" fmla="*/ 26 h 299"/>
                        <a:gd name="T4" fmla="*/ 19 w 317"/>
                        <a:gd name="T5" fmla="*/ 63 h 299"/>
                        <a:gd name="T6" fmla="*/ 65 w 317"/>
                        <a:gd name="T7" fmla="*/ 105 h 299"/>
                        <a:gd name="T8" fmla="*/ 60 w 317"/>
                        <a:gd name="T9" fmla="*/ 144 h 299"/>
                        <a:gd name="T10" fmla="*/ 151 w 317"/>
                        <a:gd name="T11" fmla="*/ 298 h 299"/>
                        <a:gd name="T12" fmla="*/ 157 w 317"/>
                        <a:gd name="T13" fmla="*/ 298 h 299"/>
                        <a:gd name="T14" fmla="*/ 179 w 317"/>
                        <a:gd name="T15" fmla="*/ 269 h 299"/>
                        <a:gd name="T16" fmla="*/ 206 w 317"/>
                        <a:gd name="T17" fmla="*/ 217 h 299"/>
                        <a:gd name="T18" fmla="*/ 248 w 317"/>
                        <a:gd name="T19" fmla="*/ 154 h 299"/>
                        <a:gd name="T20" fmla="*/ 258 w 317"/>
                        <a:gd name="T21" fmla="*/ 94 h 299"/>
                        <a:gd name="T22" fmla="*/ 316 w 317"/>
                        <a:gd name="T23" fmla="*/ 31 h 299"/>
                        <a:gd name="T24" fmla="*/ 259 w 317"/>
                        <a:gd name="T25" fmla="*/ 0 h 299"/>
                        <a:gd name="T26" fmla="*/ 205 w 317"/>
                        <a:gd name="T27" fmla="*/ 39 h 299"/>
                        <a:gd name="T28" fmla="*/ 154 w 317"/>
                        <a:gd name="T29" fmla="*/ 36 h 299"/>
                        <a:gd name="T30" fmla="*/ 87 w 317"/>
                        <a:gd name="T31" fmla="*/ 17 h 299"/>
                        <a:gd name="T32" fmla="*/ 62 w 317"/>
                        <a:gd name="T33" fmla="*/ 22 h 2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299"/>
                        <a:gd name="T53" fmla="*/ 317 w 317"/>
                        <a:gd name="T54" fmla="*/ 299 h 2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299">
                          <a:moveTo>
                            <a:pt x="62" y="22"/>
                          </a:moveTo>
                          <a:lnTo>
                            <a:pt x="0" y="26"/>
                          </a:lnTo>
                          <a:lnTo>
                            <a:pt x="19" y="63"/>
                          </a:lnTo>
                          <a:lnTo>
                            <a:pt x="65" y="105"/>
                          </a:lnTo>
                          <a:lnTo>
                            <a:pt x="60" y="144"/>
                          </a:lnTo>
                          <a:lnTo>
                            <a:pt x="151" y="298"/>
                          </a:lnTo>
                          <a:lnTo>
                            <a:pt x="157" y="298"/>
                          </a:lnTo>
                          <a:lnTo>
                            <a:pt x="179" y="269"/>
                          </a:lnTo>
                          <a:lnTo>
                            <a:pt x="206" y="217"/>
                          </a:lnTo>
                          <a:lnTo>
                            <a:pt x="248" y="154"/>
                          </a:lnTo>
                          <a:lnTo>
                            <a:pt x="258" y="94"/>
                          </a:lnTo>
                          <a:lnTo>
                            <a:pt x="316" y="31"/>
                          </a:lnTo>
                          <a:lnTo>
                            <a:pt x="259" y="0"/>
                          </a:lnTo>
                          <a:lnTo>
                            <a:pt x="205" y="39"/>
                          </a:lnTo>
                          <a:lnTo>
                            <a:pt x="154" y="36"/>
                          </a:lnTo>
                          <a:lnTo>
                            <a:pt x="87" y="17"/>
                          </a:lnTo>
                          <a:lnTo>
                            <a:pt x="62" y="22"/>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grpSp>
                  <p:nvGrpSpPr>
                    <p:cNvPr id="36925" name="Group 32"/>
                    <p:cNvGrpSpPr>
                      <a:grpSpLocks/>
                    </p:cNvGrpSpPr>
                    <p:nvPr/>
                  </p:nvGrpSpPr>
                  <p:grpSpPr bwMode="auto">
                    <a:xfrm>
                      <a:off x="3720" y="3545"/>
                      <a:ext cx="232" cy="35"/>
                      <a:chOff x="3720" y="3545"/>
                      <a:chExt cx="232" cy="35"/>
                    </a:xfrm>
                  </p:grpSpPr>
                  <p:sp>
                    <p:nvSpPr>
                      <p:cNvPr id="36926" name="Freeform 33"/>
                      <p:cNvSpPr>
                        <a:spLocks/>
                      </p:cNvSpPr>
                      <p:nvPr/>
                    </p:nvSpPr>
                    <p:spPr bwMode="auto">
                      <a:xfrm>
                        <a:off x="3889" y="3545"/>
                        <a:ext cx="63" cy="30"/>
                      </a:xfrm>
                      <a:custGeom>
                        <a:avLst/>
                        <a:gdLst>
                          <a:gd name="T0" fmla="*/ 0 w 63"/>
                          <a:gd name="T1" fmla="*/ 0 h 30"/>
                          <a:gd name="T2" fmla="*/ 31 w 63"/>
                          <a:gd name="T3" fmla="*/ 22 h 30"/>
                          <a:gd name="T4" fmla="*/ 62 w 63"/>
                          <a:gd name="T5" fmla="*/ 11 h 30"/>
                          <a:gd name="T6" fmla="*/ 30 w 63"/>
                          <a:gd name="T7" fmla="*/ 29 h 30"/>
                          <a:gd name="T8" fmla="*/ 0 w 63"/>
                          <a:gd name="T9" fmla="*/ 0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0"/>
                            </a:moveTo>
                            <a:lnTo>
                              <a:pt x="31" y="22"/>
                            </a:lnTo>
                            <a:lnTo>
                              <a:pt x="62" y="11"/>
                            </a:lnTo>
                            <a:lnTo>
                              <a:pt x="30" y="29"/>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sp>
                    <p:nvSpPr>
                      <p:cNvPr id="36927" name="Freeform 34"/>
                      <p:cNvSpPr>
                        <a:spLocks/>
                      </p:cNvSpPr>
                      <p:nvPr/>
                    </p:nvSpPr>
                    <p:spPr bwMode="auto">
                      <a:xfrm>
                        <a:off x="3720" y="3547"/>
                        <a:ext cx="74" cy="33"/>
                      </a:xfrm>
                      <a:custGeom>
                        <a:avLst/>
                        <a:gdLst>
                          <a:gd name="T0" fmla="*/ 73 w 74"/>
                          <a:gd name="T1" fmla="*/ 0 h 33"/>
                          <a:gd name="T2" fmla="*/ 59 w 74"/>
                          <a:gd name="T3" fmla="*/ 26 h 33"/>
                          <a:gd name="T4" fmla="*/ 0 w 74"/>
                          <a:gd name="T5" fmla="*/ 4 h 33"/>
                          <a:gd name="T6" fmla="*/ 60 w 74"/>
                          <a:gd name="T7" fmla="*/ 32 h 33"/>
                          <a:gd name="T8" fmla="*/ 73 w 74"/>
                          <a:gd name="T9" fmla="*/ 0 h 33"/>
                          <a:gd name="T10" fmla="*/ 0 60000 65536"/>
                          <a:gd name="T11" fmla="*/ 0 60000 65536"/>
                          <a:gd name="T12" fmla="*/ 0 60000 65536"/>
                          <a:gd name="T13" fmla="*/ 0 60000 65536"/>
                          <a:gd name="T14" fmla="*/ 0 60000 65536"/>
                          <a:gd name="T15" fmla="*/ 0 w 74"/>
                          <a:gd name="T16" fmla="*/ 0 h 33"/>
                          <a:gd name="T17" fmla="*/ 74 w 74"/>
                          <a:gd name="T18" fmla="*/ 33 h 33"/>
                        </a:gdLst>
                        <a:ahLst/>
                        <a:cxnLst>
                          <a:cxn ang="T10">
                            <a:pos x="T0" y="T1"/>
                          </a:cxn>
                          <a:cxn ang="T11">
                            <a:pos x="T2" y="T3"/>
                          </a:cxn>
                          <a:cxn ang="T12">
                            <a:pos x="T4" y="T5"/>
                          </a:cxn>
                          <a:cxn ang="T13">
                            <a:pos x="T6" y="T7"/>
                          </a:cxn>
                          <a:cxn ang="T14">
                            <a:pos x="T8" y="T9"/>
                          </a:cxn>
                        </a:cxnLst>
                        <a:rect l="T15" t="T16" r="T17" b="T18"/>
                        <a:pathLst>
                          <a:path w="74" h="33">
                            <a:moveTo>
                              <a:pt x="73" y="0"/>
                            </a:moveTo>
                            <a:lnTo>
                              <a:pt x="59" y="26"/>
                            </a:lnTo>
                            <a:lnTo>
                              <a:pt x="0" y="4"/>
                            </a:lnTo>
                            <a:lnTo>
                              <a:pt x="60" y="32"/>
                            </a:lnTo>
                            <a:lnTo>
                              <a:pt x="7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grpSp>
              </p:grpSp>
              <p:sp>
                <p:nvSpPr>
                  <p:cNvPr id="36923" name="Freeform 35"/>
                  <p:cNvSpPr>
                    <a:spLocks/>
                  </p:cNvSpPr>
                  <p:nvPr/>
                </p:nvSpPr>
                <p:spPr bwMode="auto">
                  <a:xfrm>
                    <a:off x="3786" y="3512"/>
                    <a:ext cx="108" cy="260"/>
                  </a:xfrm>
                  <a:custGeom>
                    <a:avLst/>
                    <a:gdLst>
                      <a:gd name="T0" fmla="*/ 31 w 108"/>
                      <a:gd name="T1" fmla="*/ 0 h 260"/>
                      <a:gd name="T2" fmla="*/ 12 w 108"/>
                      <a:gd name="T3" fmla="*/ 35 h 260"/>
                      <a:gd name="T4" fmla="*/ 39 w 108"/>
                      <a:gd name="T5" fmla="*/ 72 h 260"/>
                      <a:gd name="T6" fmla="*/ 33 w 108"/>
                      <a:gd name="T7" fmla="*/ 89 h 260"/>
                      <a:gd name="T8" fmla="*/ 16 w 108"/>
                      <a:gd name="T9" fmla="*/ 110 h 260"/>
                      <a:gd name="T10" fmla="*/ 0 w 108"/>
                      <a:gd name="T11" fmla="*/ 174 h 260"/>
                      <a:gd name="T12" fmla="*/ 46 w 108"/>
                      <a:gd name="T13" fmla="*/ 259 h 260"/>
                      <a:gd name="T14" fmla="*/ 60 w 108"/>
                      <a:gd name="T15" fmla="*/ 259 h 260"/>
                      <a:gd name="T16" fmla="*/ 107 w 108"/>
                      <a:gd name="T17" fmla="*/ 177 h 260"/>
                      <a:gd name="T18" fmla="*/ 97 w 108"/>
                      <a:gd name="T19" fmla="*/ 112 h 260"/>
                      <a:gd name="T20" fmla="*/ 83 w 108"/>
                      <a:gd name="T21" fmla="*/ 91 h 260"/>
                      <a:gd name="T22" fmla="*/ 72 w 108"/>
                      <a:gd name="T23" fmla="*/ 72 h 260"/>
                      <a:gd name="T24" fmla="*/ 96 w 108"/>
                      <a:gd name="T25" fmla="*/ 35 h 260"/>
                      <a:gd name="T26" fmla="*/ 83 w 108"/>
                      <a:gd name="T27" fmla="*/ 0 h 260"/>
                      <a:gd name="T28" fmla="*/ 31 w 108"/>
                      <a:gd name="T29" fmla="*/ 0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60"/>
                      <a:gd name="T47" fmla="*/ 108 w 108"/>
                      <a:gd name="T48" fmla="*/ 260 h 2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60">
                        <a:moveTo>
                          <a:pt x="31" y="0"/>
                        </a:moveTo>
                        <a:lnTo>
                          <a:pt x="12" y="35"/>
                        </a:lnTo>
                        <a:lnTo>
                          <a:pt x="39" y="72"/>
                        </a:lnTo>
                        <a:lnTo>
                          <a:pt x="33" y="89"/>
                        </a:lnTo>
                        <a:lnTo>
                          <a:pt x="16" y="110"/>
                        </a:lnTo>
                        <a:lnTo>
                          <a:pt x="0" y="174"/>
                        </a:lnTo>
                        <a:lnTo>
                          <a:pt x="46" y="259"/>
                        </a:lnTo>
                        <a:lnTo>
                          <a:pt x="60" y="259"/>
                        </a:lnTo>
                        <a:lnTo>
                          <a:pt x="107" y="177"/>
                        </a:lnTo>
                        <a:lnTo>
                          <a:pt x="97" y="112"/>
                        </a:lnTo>
                        <a:lnTo>
                          <a:pt x="83" y="91"/>
                        </a:lnTo>
                        <a:lnTo>
                          <a:pt x="72" y="72"/>
                        </a:lnTo>
                        <a:lnTo>
                          <a:pt x="96" y="35"/>
                        </a:lnTo>
                        <a:lnTo>
                          <a:pt x="83" y="0"/>
                        </a:lnTo>
                        <a:lnTo>
                          <a:pt x="31" y="0"/>
                        </a:lnTo>
                      </a:path>
                    </a:pathLst>
                  </a:custGeom>
                  <a:solidFill>
                    <a:srgbClr val="008080"/>
                  </a:solidFill>
                  <a:ln w="12700" cap="rnd" cmpd="sng">
                    <a:solidFill>
                      <a:srgbClr val="000000"/>
                    </a:solidFill>
                    <a:prstDash val="solid"/>
                    <a:round/>
                    <a:headEnd type="none" w="med" len="med"/>
                    <a:tailEnd type="none" w="med" len="med"/>
                  </a:ln>
                </p:spPr>
                <p:txBody>
                  <a:bodyPr/>
                  <a:lstStyle/>
                  <a:p>
                    <a:endParaRPr lang="en-NZ"/>
                  </a:p>
                </p:txBody>
              </p:sp>
            </p:grpSp>
          </p:grpSp>
          <p:grpSp>
            <p:nvGrpSpPr>
              <p:cNvPr id="36913" name="Group 36"/>
              <p:cNvGrpSpPr>
                <a:grpSpLocks/>
              </p:cNvGrpSpPr>
              <p:nvPr/>
            </p:nvGrpSpPr>
            <p:grpSpPr bwMode="auto">
              <a:xfrm>
                <a:off x="3630" y="3746"/>
                <a:ext cx="295" cy="184"/>
                <a:chOff x="3630" y="3746"/>
                <a:chExt cx="295" cy="184"/>
              </a:xfrm>
            </p:grpSpPr>
            <p:sp>
              <p:nvSpPr>
                <p:cNvPr id="36914" name="Freeform 37"/>
                <p:cNvSpPr>
                  <a:spLocks/>
                </p:cNvSpPr>
                <p:nvPr/>
              </p:nvSpPr>
              <p:spPr bwMode="auto">
                <a:xfrm>
                  <a:off x="3709" y="3746"/>
                  <a:ext cx="216" cy="176"/>
                </a:xfrm>
                <a:custGeom>
                  <a:avLst/>
                  <a:gdLst>
                    <a:gd name="T0" fmla="*/ 0 w 216"/>
                    <a:gd name="T1" fmla="*/ 61 h 176"/>
                    <a:gd name="T2" fmla="*/ 57 w 216"/>
                    <a:gd name="T3" fmla="*/ 20 h 176"/>
                    <a:gd name="T4" fmla="*/ 88 w 216"/>
                    <a:gd name="T5" fmla="*/ 10 h 176"/>
                    <a:gd name="T6" fmla="*/ 119 w 216"/>
                    <a:gd name="T7" fmla="*/ 0 h 176"/>
                    <a:gd name="T8" fmla="*/ 143 w 216"/>
                    <a:gd name="T9" fmla="*/ 0 h 176"/>
                    <a:gd name="T10" fmla="*/ 174 w 216"/>
                    <a:gd name="T11" fmla="*/ 3 h 176"/>
                    <a:gd name="T12" fmla="*/ 194 w 216"/>
                    <a:gd name="T13" fmla="*/ 8 h 176"/>
                    <a:gd name="T14" fmla="*/ 210 w 216"/>
                    <a:gd name="T15" fmla="*/ 17 h 176"/>
                    <a:gd name="T16" fmla="*/ 215 w 216"/>
                    <a:gd name="T17" fmla="*/ 24 h 176"/>
                    <a:gd name="T18" fmla="*/ 215 w 216"/>
                    <a:gd name="T19" fmla="*/ 29 h 176"/>
                    <a:gd name="T20" fmla="*/ 211 w 216"/>
                    <a:gd name="T21" fmla="*/ 38 h 176"/>
                    <a:gd name="T22" fmla="*/ 201 w 216"/>
                    <a:gd name="T23" fmla="*/ 44 h 176"/>
                    <a:gd name="T24" fmla="*/ 188 w 216"/>
                    <a:gd name="T25" fmla="*/ 49 h 176"/>
                    <a:gd name="T26" fmla="*/ 197 w 216"/>
                    <a:gd name="T27" fmla="*/ 58 h 176"/>
                    <a:gd name="T28" fmla="*/ 206 w 216"/>
                    <a:gd name="T29" fmla="*/ 67 h 176"/>
                    <a:gd name="T30" fmla="*/ 208 w 216"/>
                    <a:gd name="T31" fmla="*/ 72 h 176"/>
                    <a:gd name="T32" fmla="*/ 205 w 216"/>
                    <a:gd name="T33" fmla="*/ 80 h 176"/>
                    <a:gd name="T34" fmla="*/ 199 w 216"/>
                    <a:gd name="T35" fmla="*/ 85 h 176"/>
                    <a:gd name="T36" fmla="*/ 190 w 216"/>
                    <a:gd name="T37" fmla="*/ 91 h 176"/>
                    <a:gd name="T38" fmla="*/ 174 w 216"/>
                    <a:gd name="T39" fmla="*/ 91 h 176"/>
                    <a:gd name="T40" fmla="*/ 177 w 216"/>
                    <a:gd name="T41" fmla="*/ 100 h 176"/>
                    <a:gd name="T42" fmla="*/ 181 w 216"/>
                    <a:gd name="T43" fmla="*/ 106 h 176"/>
                    <a:gd name="T44" fmla="*/ 178 w 216"/>
                    <a:gd name="T45" fmla="*/ 116 h 176"/>
                    <a:gd name="T46" fmla="*/ 171 w 216"/>
                    <a:gd name="T47" fmla="*/ 121 h 176"/>
                    <a:gd name="T48" fmla="*/ 160 w 216"/>
                    <a:gd name="T49" fmla="*/ 124 h 176"/>
                    <a:gd name="T50" fmla="*/ 146 w 216"/>
                    <a:gd name="T51" fmla="*/ 124 h 176"/>
                    <a:gd name="T52" fmla="*/ 152 w 216"/>
                    <a:gd name="T53" fmla="*/ 128 h 176"/>
                    <a:gd name="T54" fmla="*/ 157 w 216"/>
                    <a:gd name="T55" fmla="*/ 135 h 176"/>
                    <a:gd name="T56" fmla="*/ 156 w 216"/>
                    <a:gd name="T57" fmla="*/ 142 h 176"/>
                    <a:gd name="T58" fmla="*/ 151 w 216"/>
                    <a:gd name="T59" fmla="*/ 146 h 176"/>
                    <a:gd name="T60" fmla="*/ 144 w 216"/>
                    <a:gd name="T61" fmla="*/ 149 h 176"/>
                    <a:gd name="T62" fmla="*/ 135 w 216"/>
                    <a:gd name="T63" fmla="*/ 153 h 176"/>
                    <a:gd name="T64" fmla="*/ 121 w 216"/>
                    <a:gd name="T65" fmla="*/ 154 h 176"/>
                    <a:gd name="T66" fmla="*/ 107 w 216"/>
                    <a:gd name="T67" fmla="*/ 154 h 176"/>
                    <a:gd name="T68" fmla="*/ 93 w 216"/>
                    <a:gd name="T69" fmla="*/ 164 h 176"/>
                    <a:gd name="T70" fmla="*/ 84 w 216"/>
                    <a:gd name="T71" fmla="*/ 169 h 176"/>
                    <a:gd name="T72" fmla="*/ 70 w 216"/>
                    <a:gd name="T73" fmla="*/ 173 h 176"/>
                    <a:gd name="T74" fmla="*/ 54 w 216"/>
                    <a:gd name="T75" fmla="*/ 175 h 176"/>
                    <a:gd name="T76" fmla="*/ 37 w 216"/>
                    <a:gd name="T77" fmla="*/ 171 h 176"/>
                    <a:gd name="T78" fmla="*/ 0 w 216"/>
                    <a:gd name="T79" fmla="*/ 138 h 176"/>
                    <a:gd name="T80" fmla="*/ 0 w 216"/>
                    <a:gd name="T81" fmla="*/ 99 h 176"/>
                    <a:gd name="T82" fmla="*/ 0 w 216"/>
                    <a:gd name="T83" fmla="*/ 61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76"/>
                    <a:gd name="T128" fmla="*/ 216 w 216"/>
                    <a:gd name="T129" fmla="*/ 176 h 1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76">
                      <a:moveTo>
                        <a:pt x="0" y="61"/>
                      </a:moveTo>
                      <a:lnTo>
                        <a:pt x="57" y="20"/>
                      </a:lnTo>
                      <a:lnTo>
                        <a:pt x="88" y="10"/>
                      </a:lnTo>
                      <a:lnTo>
                        <a:pt x="119" y="0"/>
                      </a:lnTo>
                      <a:lnTo>
                        <a:pt x="143" y="0"/>
                      </a:lnTo>
                      <a:lnTo>
                        <a:pt x="174" y="3"/>
                      </a:lnTo>
                      <a:lnTo>
                        <a:pt x="194" y="8"/>
                      </a:lnTo>
                      <a:lnTo>
                        <a:pt x="210" y="17"/>
                      </a:lnTo>
                      <a:lnTo>
                        <a:pt x="215" y="24"/>
                      </a:lnTo>
                      <a:lnTo>
                        <a:pt x="215" y="29"/>
                      </a:lnTo>
                      <a:lnTo>
                        <a:pt x="211" y="38"/>
                      </a:lnTo>
                      <a:lnTo>
                        <a:pt x="201" y="44"/>
                      </a:lnTo>
                      <a:lnTo>
                        <a:pt x="188" y="49"/>
                      </a:lnTo>
                      <a:lnTo>
                        <a:pt x="197" y="58"/>
                      </a:lnTo>
                      <a:lnTo>
                        <a:pt x="206" y="67"/>
                      </a:lnTo>
                      <a:lnTo>
                        <a:pt x="208" y="72"/>
                      </a:lnTo>
                      <a:lnTo>
                        <a:pt x="205" y="80"/>
                      </a:lnTo>
                      <a:lnTo>
                        <a:pt x="199" y="85"/>
                      </a:lnTo>
                      <a:lnTo>
                        <a:pt x="190" y="91"/>
                      </a:lnTo>
                      <a:lnTo>
                        <a:pt x="174" y="91"/>
                      </a:lnTo>
                      <a:lnTo>
                        <a:pt x="177" y="100"/>
                      </a:lnTo>
                      <a:lnTo>
                        <a:pt x="181" y="106"/>
                      </a:lnTo>
                      <a:lnTo>
                        <a:pt x="178" y="116"/>
                      </a:lnTo>
                      <a:lnTo>
                        <a:pt x="171" y="121"/>
                      </a:lnTo>
                      <a:lnTo>
                        <a:pt x="160" y="124"/>
                      </a:lnTo>
                      <a:lnTo>
                        <a:pt x="146" y="124"/>
                      </a:lnTo>
                      <a:lnTo>
                        <a:pt x="152" y="128"/>
                      </a:lnTo>
                      <a:lnTo>
                        <a:pt x="157" y="135"/>
                      </a:lnTo>
                      <a:lnTo>
                        <a:pt x="156" y="142"/>
                      </a:lnTo>
                      <a:lnTo>
                        <a:pt x="151" y="146"/>
                      </a:lnTo>
                      <a:lnTo>
                        <a:pt x="144" y="149"/>
                      </a:lnTo>
                      <a:lnTo>
                        <a:pt x="135" y="153"/>
                      </a:lnTo>
                      <a:lnTo>
                        <a:pt x="121" y="154"/>
                      </a:lnTo>
                      <a:lnTo>
                        <a:pt x="107" y="154"/>
                      </a:lnTo>
                      <a:lnTo>
                        <a:pt x="93" y="164"/>
                      </a:lnTo>
                      <a:lnTo>
                        <a:pt x="84" y="169"/>
                      </a:lnTo>
                      <a:lnTo>
                        <a:pt x="70" y="173"/>
                      </a:lnTo>
                      <a:lnTo>
                        <a:pt x="54" y="175"/>
                      </a:lnTo>
                      <a:lnTo>
                        <a:pt x="37" y="171"/>
                      </a:lnTo>
                      <a:lnTo>
                        <a:pt x="0" y="138"/>
                      </a:lnTo>
                      <a:lnTo>
                        <a:pt x="0" y="99"/>
                      </a:lnTo>
                      <a:lnTo>
                        <a:pt x="0" y="61"/>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sp>
              <p:nvSpPr>
                <p:cNvPr id="36915" name="Freeform 38"/>
                <p:cNvSpPr>
                  <a:spLocks/>
                </p:cNvSpPr>
                <p:nvPr/>
              </p:nvSpPr>
              <p:spPr bwMode="auto">
                <a:xfrm>
                  <a:off x="3630" y="3776"/>
                  <a:ext cx="109" cy="154"/>
                </a:xfrm>
                <a:custGeom>
                  <a:avLst/>
                  <a:gdLst>
                    <a:gd name="T0" fmla="*/ 97 w 109"/>
                    <a:gd name="T1" fmla="*/ 18 h 154"/>
                    <a:gd name="T2" fmla="*/ 108 w 109"/>
                    <a:gd name="T3" fmla="*/ 3 h 154"/>
                    <a:gd name="T4" fmla="*/ 85 w 109"/>
                    <a:gd name="T5" fmla="*/ 6 h 154"/>
                    <a:gd name="T6" fmla="*/ 64 w 109"/>
                    <a:gd name="T7" fmla="*/ 5 h 154"/>
                    <a:gd name="T8" fmla="*/ 41 w 109"/>
                    <a:gd name="T9" fmla="*/ 5 h 154"/>
                    <a:gd name="T10" fmla="*/ 12 w 109"/>
                    <a:gd name="T11" fmla="*/ 0 h 154"/>
                    <a:gd name="T12" fmla="*/ 14 w 109"/>
                    <a:gd name="T13" fmla="*/ 30 h 154"/>
                    <a:gd name="T14" fmla="*/ 8 w 109"/>
                    <a:gd name="T15" fmla="*/ 54 h 154"/>
                    <a:gd name="T16" fmla="*/ 5 w 109"/>
                    <a:gd name="T17" fmla="*/ 75 h 154"/>
                    <a:gd name="T18" fmla="*/ 0 w 109"/>
                    <a:gd name="T19" fmla="*/ 91 h 154"/>
                    <a:gd name="T20" fmla="*/ 2 w 109"/>
                    <a:gd name="T21" fmla="*/ 104 h 154"/>
                    <a:gd name="T22" fmla="*/ 10 w 109"/>
                    <a:gd name="T23" fmla="*/ 116 h 154"/>
                    <a:gd name="T24" fmla="*/ 12 w 109"/>
                    <a:gd name="T25" fmla="*/ 130 h 154"/>
                    <a:gd name="T26" fmla="*/ 12 w 109"/>
                    <a:gd name="T27" fmla="*/ 141 h 154"/>
                    <a:gd name="T28" fmla="*/ 5 w 109"/>
                    <a:gd name="T29" fmla="*/ 153 h 154"/>
                    <a:gd name="T30" fmla="*/ 27 w 109"/>
                    <a:gd name="T31" fmla="*/ 152 h 154"/>
                    <a:gd name="T32" fmla="*/ 42 w 109"/>
                    <a:gd name="T33" fmla="*/ 147 h 154"/>
                    <a:gd name="T34" fmla="*/ 64 w 109"/>
                    <a:gd name="T35" fmla="*/ 147 h 154"/>
                    <a:gd name="T36" fmla="*/ 75 w 109"/>
                    <a:gd name="T37" fmla="*/ 142 h 154"/>
                    <a:gd name="T38" fmla="*/ 94 w 109"/>
                    <a:gd name="T39" fmla="*/ 145 h 154"/>
                    <a:gd name="T40" fmla="*/ 105 w 109"/>
                    <a:gd name="T41" fmla="*/ 144 h 154"/>
                    <a:gd name="T42" fmla="*/ 99 w 109"/>
                    <a:gd name="T43" fmla="*/ 131 h 154"/>
                    <a:gd name="T44" fmla="*/ 86 w 109"/>
                    <a:gd name="T45" fmla="*/ 119 h 154"/>
                    <a:gd name="T46" fmla="*/ 81 w 109"/>
                    <a:gd name="T47" fmla="*/ 104 h 154"/>
                    <a:gd name="T48" fmla="*/ 85 w 109"/>
                    <a:gd name="T49" fmla="*/ 81 h 154"/>
                    <a:gd name="T50" fmla="*/ 81 w 109"/>
                    <a:gd name="T51" fmla="*/ 61 h 154"/>
                    <a:gd name="T52" fmla="*/ 83 w 109"/>
                    <a:gd name="T53" fmla="*/ 38 h 154"/>
                    <a:gd name="T54" fmla="*/ 97 w 109"/>
                    <a:gd name="T55" fmla="*/ 1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
                    <a:gd name="T85" fmla="*/ 0 h 154"/>
                    <a:gd name="T86" fmla="*/ 109 w 109"/>
                    <a:gd name="T87" fmla="*/ 154 h 1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 h="154">
                      <a:moveTo>
                        <a:pt x="97" y="18"/>
                      </a:moveTo>
                      <a:lnTo>
                        <a:pt x="108" y="3"/>
                      </a:lnTo>
                      <a:lnTo>
                        <a:pt x="85" y="6"/>
                      </a:lnTo>
                      <a:lnTo>
                        <a:pt x="64" y="5"/>
                      </a:lnTo>
                      <a:lnTo>
                        <a:pt x="41" y="5"/>
                      </a:lnTo>
                      <a:lnTo>
                        <a:pt x="12" y="0"/>
                      </a:lnTo>
                      <a:lnTo>
                        <a:pt x="14" y="30"/>
                      </a:lnTo>
                      <a:lnTo>
                        <a:pt x="8" y="54"/>
                      </a:lnTo>
                      <a:lnTo>
                        <a:pt x="5" y="75"/>
                      </a:lnTo>
                      <a:lnTo>
                        <a:pt x="0" y="91"/>
                      </a:lnTo>
                      <a:lnTo>
                        <a:pt x="2" y="104"/>
                      </a:lnTo>
                      <a:lnTo>
                        <a:pt x="10" y="116"/>
                      </a:lnTo>
                      <a:lnTo>
                        <a:pt x="12" y="130"/>
                      </a:lnTo>
                      <a:lnTo>
                        <a:pt x="12" y="141"/>
                      </a:lnTo>
                      <a:lnTo>
                        <a:pt x="5" y="153"/>
                      </a:lnTo>
                      <a:lnTo>
                        <a:pt x="27" y="152"/>
                      </a:lnTo>
                      <a:lnTo>
                        <a:pt x="42" y="147"/>
                      </a:lnTo>
                      <a:lnTo>
                        <a:pt x="64" y="147"/>
                      </a:lnTo>
                      <a:lnTo>
                        <a:pt x="75" y="142"/>
                      </a:lnTo>
                      <a:lnTo>
                        <a:pt x="94" y="145"/>
                      </a:lnTo>
                      <a:lnTo>
                        <a:pt x="105" y="144"/>
                      </a:lnTo>
                      <a:lnTo>
                        <a:pt x="99" y="131"/>
                      </a:lnTo>
                      <a:lnTo>
                        <a:pt x="86" y="119"/>
                      </a:lnTo>
                      <a:lnTo>
                        <a:pt x="81" y="104"/>
                      </a:lnTo>
                      <a:lnTo>
                        <a:pt x="85" y="81"/>
                      </a:lnTo>
                      <a:lnTo>
                        <a:pt x="81" y="61"/>
                      </a:lnTo>
                      <a:lnTo>
                        <a:pt x="83" y="38"/>
                      </a:lnTo>
                      <a:lnTo>
                        <a:pt x="97" y="18"/>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sp>
              <p:nvSpPr>
                <p:cNvPr id="36916" name="Freeform 39"/>
                <p:cNvSpPr>
                  <a:spLocks/>
                </p:cNvSpPr>
                <p:nvPr/>
              </p:nvSpPr>
              <p:spPr bwMode="auto">
                <a:xfrm>
                  <a:off x="3825" y="3785"/>
                  <a:ext cx="74" cy="12"/>
                </a:xfrm>
                <a:custGeom>
                  <a:avLst/>
                  <a:gdLst>
                    <a:gd name="T0" fmla="*/ 0 w 74"/>
                    <a:gd name="T1" fmla="*/ 11 h 12"/>
                    <a:gd name="T2" fmla="*/ 10 w 74"/>
                    <a:gd name="T3" fmla="*/ 7 h 12"/>
                    <a:gd name="T4" fmla="*/ 16 w 74"/>
                    <a:gd name="T5" fmla="*/ 4 h 12"/>
                    <a:gd name="T6" fmla="*/ 27 w 74"/>
                    <a:gd name="T7" fmla="*/ 1 h 12"/>
                    <a:gd name="T8" fmla="*/ 38 w 74"/>
                    <a:gd name="T9" fmla="*/ 0 h 12"/>
                    <a:gd name="T10" fmla="*/ 46 w 74"/>
                    <a:gd name="T11" fmla="*/ 0 h 12"/>
                    <a:gd name="T12" fmla="*/ 55 w 74"/>
                    <a:gd name="T13" fmla="*/ 2 h 12"/>
                    <a:gd name="T14" fmla="*/ 64 w 74"/>
                    <a:gd name="T15" fmla="*/ 5 h 12"/>
                    <a:gd name="T16" fmla="*/ 73 w 74"/>
                    <a:gd name="T17" fmla="*/ 9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2"/>
                    <a:gd name="T29" fmla="*/ 74 w 7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2">
                      <a:moveTo>
                        <a:pt x="0" y="11"/>
                      </a:moveTo>
                      <a:lnTo>
                        <a:pt x="10" y="7"/>
                      </a:lnTo>
                      <a:lnTo>
                        <a:pt x="16" y="4"/>
                      </a:lnTo>
                      <a:lnTo>
                        <a:pt x="27" y="1"/>
                      </a:lnTo>
                      <a:lnTo>
                        <a:pt x="38" y="0"/>
                      </a:lnTo>
                      <a:lnTo>
                        <a:pt x="46" y="0"/>
                      </a:lnTo>
                      <a:lnTo>
                        <a:pt x="55" y="2"/>
                      </a:lnTo>
                      <a:lnTo>
                        <a:pt x="64" y="5"/>
                      </a:lnTo>
                      <a:lnTo>
                        <a:pt x="73" y="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7" name="Freeform 40"/>
                <p:cNvSpPr>
                  <a:spLocks/>
                </p:cNvSpPr>
                <p:nvPr/>
              </p:nvSpPr>
              <p:spPr bwMode="auto">
                <a:xfrm>
                  <a:off x="3815" y="3824"/>
                  <a:ext cx="70" cy="14"/>
                </a:xfrm>
                <a:custGeom>
                  <a:avLst/>
                  <a:gdLst>
                    <a:gd name="T0" fmla="*/ 0 w 70"/>
                    <a:gd name="T1" fmla="*/ 7 h 14"/>
                    <a:gd name="T2" fmla="*/ 11 w 70"/>
                    <a:gd name="T3" fmla="*/ 4 h 14"/>
                    <a:gd name="T4" fmla="*/ 25 w 70"/>
                    <a:gd name="T5" fmla="*/ 0 h 14"/>
                    <a:gd name="T6" fmla="*/ 39 w 70"/>
                    <a:gd name="T7" fmla="*/ 0 h 14"/>
                    <a:gd name="T8" fmla="*/ 51 w 70"/>
                    <a:gd name="T9" fmla="*/ 2 h 14"/>
                    <a:gd name="T10" fmla="*/ 58 w 70"/>
                    <a:gd name="T11" fmla="*/ 5 h 14"/>
                    <a:gd name="T12" fmla="*/ 65 w 70"/>
                    <a:gd name="T13" fmla="*/ 7 h 14"/>
                    <a:gd name="T14" fmla="*/ 69 w 70"/>
                    <a:gd name="T15" fmla="*/ 13 h 1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4"/>
                    <a:gd name="T26" fmla="*/ 70 w 7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4">
                      <a:moveTo>
                        <a:pt x="0" y="7"/>
                      </a:moveTo>
                      <a:lnTo>
                        <a:pt x="11" y="4"/>
                      </a:lnTo>
                      <a:lnTo>
                        <a:pt x="25" y="0"/>
                      </a:lnTo>
                      <a:lnTo>
                        <a:pt x="39" y="0"/>
                      </a:lnTo>
                      <a:lnTo>
                        <a:pt x="51" y="2"/>
                      </a:lnTo>
                      <a:lnTo>
                        <a:pt x="58" y="5"/>
                      </a:lnTo>
                      <a:lnTo>
                        <a:pt x="65" y="7"/>
                      </a:lnTo>
                      <a:lnTo>
                        <a:pt x="69" y="13"/>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8" name="Freeform 41"/>
                <p:cNvSpPr>
                  <a:spLocks/>
                </p:cNvSpPr>
                <p:nvPr/>
              </p:nvSpPr>
              <p:spPr bwMode="auto">
                <a:xfrm>
                  <a:off x="3798" y="3864"/>
                  <a:ext cx="64" cy="18"/>
                </a:xfrm>
                <a:custGeom>
                  <a:avLst/>
                  <a:gdLst>
                    <a:gd name="T0" fmla="*/ 4 w 64"/>
                    <a:gd name="T1" fmla="*/ 17 h 18"/>
                    <a:gd name="T2" fmla="*/ 0 w 64"/>
                    <a:gd name="T3" fmla="*/ 14 h 18"/>
                    <a:gd name="T4" fmla="*/ 2 w 64"/>
                    <a:gd name="T5" fmla="*/ 8 h 18"/>
                    <a:gd name="T6" fmla="*/ 8 w 64"/>
                    <a:gd name="T7" fmla="*/ 6 h 18"/>
                    <a:gd name="T8" fmla="*/ 19 w 64"/>
                    <a:gd name="T9" fmla="*/ 3 h 18"/>
                    <a:gd name="T10" fmla="*/ 30 w 64"/>
                    <a:gd name="T11" fmla="*/ 0 h 18"/>
                    <a:gd name="T12" fmla="*/ 40 w 64"/>
                    <a:gd name="T13" fmla="*/ 0 h 18"/>
                    <a:gd name="T14" fmla="*/ 49 w 64"/>
                    <a:gd name="T15" fmla="*/ 1 h 18"/>
                    <a:gd name="T16" fmla="*/ 57 w 64"/>
                    <a:gd name="T17" fmla="*/ 4 h 18"/>
                    <a:gd name="T18" fmla="*/ 63 w 64"/>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8"/>
                    <a:gd name="T32" fmla="*/ 64 w 64"/>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8">
                      <a:moveTo>
                        <a:pt x="4" y="17"/>
                      </a:moveTo>
                      <a:lnTo>
                        <a:pt x="0" y="14"/>
                      </a:lnTo>
                      <a:lnTo>
                        <a:pt x="2" y="8"/>
                      </a:lnTo>
                      <a:lnTo>
                        <a:pt x="8" y="6"/>
                      </a:lnTo>
                      <a:lnTo>
                        <a:pt x="19" y="3"/>
                      </a:lnTo>
                      <a:lnTo>
                        <a:pt x="30" y="0"/>
                      </a:lnTo>
                      <a:lnTo>
                        <a:pt x="40" y="0"/>
                      </a:lnTo>
                      <a:lnTo>
                        <a:pt x="49" y="1"/>
                      </a:lnTo>
                      <a:lnTo>
                        <a:pt x="57" y="4"/>
                      </a:lnTo>
                      <a:lnTo>
                        <a:pt x="63" y="6"/>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9" name="Rectangle 42"/>
                <p:cNvSpPr>
                  <a:spLocks noChangeArrowheads="1"/>
                </p:cNvSpPr>
                <p:nvPr/>
              </p:nvSpPr>
              <p:spPr bwMode="auto">
                <a:xfrm>
                  <a:off x="3665" y="3790"/>
                  <a:ext cx="36" cy="1"/>
                </a:xfrm>
                <a:prstGeom prst="rect">
                  <a:avLst/>
                </a:prstGeom>
                <a:solidFill>
                  <a:srgbClr val="000000"/>
                </a:solidFill>
                <a:ln w="12700">
                  <a:solidFill>
                    <a:srgbClr val="000000"/>
                  </a:solidFill>
                  <a:miter lim="800000"/>
                  <a:headEnd/>
                  <a:tailEnd/>
                </a:ln>
              </p:spPr>
              <p:txBody>
                <a:bodyPr wrap="none" anchor="ctr"/>
                <a:lstStyle/>
                <a:p>
                  <a:endParaRPr lang="en-NZ"/>
                </a:p>
              </p:txBody>
            </p:sp>
          </p:grpSp>
        </p:grpSp>
        <p:grpSp>
          <p:nvGrpSpPr>
            <p:cNvPr id="36885" name="Group 43"/>
            <p:cNvGrpSpPr>
              <a:grpSpLocks/>
            </p:cNvGrpSpPr>
            <p:nvPr/>
          </p:nvGrpSpPr>
          <p:grpSpPr bwMode="auto">
            <a:xfrm>
              <a:off x="3537" y="2455"/>
              <a:ext cx="682" cy="1091"/>
              <a:chOff x="3537" y="2455"/>
              <a:chExt cx="682" cy="1091"/>
            </a:xfrm>
          </p:grpSpPr>
          <p:grpSp>
            <p:nvGrpSpPr>
              <p:cNvPr id="36886" name="Group 44"/>
              <p:cNvGrpSpPr>
                <a:grpSpLocks/>
              </p:cNvGrpSpPr>
              <p:nvPr/>
            </p:nvGrpSpPr>
            <p:grpSpPr bwMode="auto">
              <a:xfrm>
                <a:off x="3537" y="2455"/>
                <a:ext cx="682" cy="1091"/>
                <a:chOff x="3537" y="2455"/>
                <a:chExt cx="682" cy="1091"/>
              </a:xfrm>
            </p:grpSpPr>
            <p:sp>
              <p:nvSpPr>
                <p:cNvPr id="36903" name="Freeform 45"/>
                <p:cNvSpPr>
                  <a:spLocks/>
                </p:cNvSpPr>
                <p:nvPr/>
              </p:nvSpPr>
              <p:spPr bwMode="auto">
                <a:xfrm>
                  <a:off x="3537" y="2537"/>
                  <a:ext cx="642" cy="1009"/>
                </a:xfrm>
                <a:custGeom>
                  <a:avLst/>
                  <a:gdLst>
                    <a:gd name="T0" fmla="*/ 65 w 642"/>
                    <a:gd name="T1" fmla="*/ 452 h 1009"/>
                    <a:gd name="T2" fmla="*/ 79 w 642"/>
                    <a:gd name="T3" fmla="*/ 535 h 1009"/>
                    <a:gd name="T4" fmla="*/ 84 w 642"/>
                    <a:gd name="T5" fmla="*/ 613 h 1009"/>
                    <a:gd name="T6" fmla="*/ 91 w 642"/>
                    <a:gd name="T7" fmla="*/ 677 h 1009"/>
                    <a:gd name="T8" fmla="*/ 100 w 642"/>
                    <a:gd name="T9" fmla="*/ 739 h 1009"/>
                    <a:gd name="T10" fmla="*/ 116 w 642"/>
                    <a:gd name="T11" fmla="*/ 818 h 1009"/>
                    <a:gd name="T12" fmla="*/ 141 w 642"/>
                    <a:gd name="T13" fmla="*/ 891 h 1009"/>
                    <a:gd name="T14" fmla="*/ 153 w 642"/>
                    <a:gd name="T15" fmla="*/ 922 h 1009"/>
                    <a:gd name="T16" fmla="*/ 178 w 642"/>
                    <a:gd name="T17" fmla="*/ 962 h 1009"/>
                    <a:gd name="T18" fmla="*/ 209 w 642"/>
                    <a:gd name="T19" fmla="*/ 985 h 1009"/>
                    <a:gd name="T20" fmla="*/ 234 w 642"/>
                    <a:gd name="T21" fmla="*/ 997 h 1009"/>
                    <a:gd name="T22" fmla="*/ 263 w 642"/>
                    <a:gd name="T23" fmla="*/ 1003 h 1009"/>
                    <a:gd name="T24" fmla="*/ 302 w 642"/>
                    <a:gd name="T25" fmla="*/ 1008 h 1009"/>
                    <a:gd name="T26" fmla="*/ 339 w 642"/>
                    <a:gd name="T27" fmla="*/ 1003 h 1009"/>
                    <a:gd name="T28" fmla="*/ 377 w 642"/>
                    <a:gd name="T29" fmla="*/ 993 h 1009"/>
                    <a:gd name="T30" fmla="*/ 407 w 642"/>
                    <a:gd name="T31" fmla="*/ 972 h 1009"/>
                    <a:gd name="T32" fmla="*/ 431 w 642"/>
                    <a:gd name="T33" fmla="*/ 939 h 1009"/>
                    <a:gd name="T34" fmla="*/ 452 w 642"/>
                    <a:gd name="T35" fmla="*/ 895 h 1009"/>
                    <a:gd name="T36" fmla="*/ 472 w 642"/>
                    <a:gd name="T37" fmla="*/ 854 h 1009"/>
                    <a:gd name="T38" fmla="*/ 502 w 642"/>
                    <a:gd name="T39" fmla="*/ 779 h 1009"/>
                    <a:gd name="T40" fmla="*/ 531 w 642"/>
                    <a:gd name="T41" fmla="*/ 684 h 1009"/>
                    <a:gd name="T42" fmla="*/ 552 w 642"/>
                    <a:gd name="T43" fmla="*/ 612 h 1009"/>
                    <a:gd name="T44" fmla="*/ 565 w 642"/>
                    <a:gd name="T45" fmla="*/ 526 h 1009"/>
                    <a:gd name="T46" fmla="*/ 575 w 642"/>
                    <a:gd name="T47" fmla="*/ 451 h 1009"/>
                    <a:gd name="T48" fmla="*/ 580 w 642"/>
                    <a:gd name="T49" fmla="*/ 422 h 1009"/>
                    <a:gd name="T50" fmla="*/ 599 w 642"/>
                    <a:gd name="T51" fmla="*/ 411 h 1009"/>
                    <a:gd name="T52" fmla="*/ 614 w 642"/>
                    <a:gd name="T53" fmla="*/ 400 h 1009"/>
                    <a:gd name="T54" fmla="*/ 630 w 642"/>
                    <a:gd name="T55" fmla="*/ 385 h 1009"/>
                    <a:gd name="T56" fmla="*/ 641 w 642"/>
                    <a:gd name="T57" fmla="*/ 367 h 1009"/>
                    <a:gd name="T58" fmla="*/ 639 w 642"/>
                    <a:gd name="T59" fmla="*/ 350 h 1009"/>
                    <a:gd name="T60" fmla="*/ 623 w 642"/>
                    <a:gd name="T61" fmla="*/ 335 h 1009"/>
                    <a:gd name="T62" fmla="*/ 604 w 642"/>
                    <a:gd name="T63" fmla="*/ 324 h 1009"/>
                    <a:gd name="T64" fmla="*/ 585 w 642"/>
                    <a:gd name="T65" fmla="*/ 321 h 1009"/>
                    <a:gd name="T66" fmla="*/ 585 w 642"/>
                    <a:gd name="T67" fmla="*/ 298 h 1009"/>
                    <a:gd name="T68" fmla="*/ 589 w 642"/>
                    <a:gd name="T69" fmla="*/ 237 h 1009"/>
                    <a:gd name="T70" fmla="*/ 595 w 642"/>
                    <a:gd name="T71" fmla="*/ 166 h 1009"/>
                    <a:gd name="T72" fmla="*/ 570 w 642"/>
                    <a:gd name="T73" fmla="*/ 89 h 1009"/>
                    <a:gd name="T74" fmla="*/ 537 w 642"/>
                    <a:gd name="T75" fmla="*/ 50 h 1009"/>
                    <a:gd name="T76" fmla="*/ 457 w 642"/>
                    <a:gd name="T77" fmla="*/ 7 h 1009"/>
                    <a:gd name="T78" fmla="*/ 356 w 642"/>
                    <a:gd name="T79" fmla="*/ 0 h 1009"/>
                    <a:gd name="T80" fmla="*/ 262 w 642"/>
                    <a:gd name="T81" fmla="*/ 11 h 1009"/>
                    <a:gd name="T82" fmla="*/ 151 w 642"/>
                    <a:gd name="T83" fmla="*/ 46 h 1009"/>
                    <a:gd name="T84" fmla="*/ 85 w 642"/>
                    <a:gd name="T85" fmla="*/ 116 h 1009"/>
                    <a:gd name="T86" fmla="*/ 81 w 642"/>
                    <a:gd name="T87" fmla="*/ 183 h 1009"/>
                    <a:gd name="T88" fmla="*/ 85 w 642"/>
                    <a:gd name="T89" fmla="*/ 230 h 1009"/>
                    <a:gd name="T90" fmla="*/ 81 w 642"/>
                    <a:gd name="T91" fmla="*/ 266 h 1009"/>
                    <a:gd name="T92" fmla="*/ 76 w 642"/>
                    <a:gd name="T93" fmla="*/ 291 h 1009"/>
                    <a:gd name="T94" fmla="*/ 56 w 642"/>
                    <a:gd name="T95" fmla="*/ 309 h 1009"/>
                    <a:gd name="T96" fmla="*/ 33 w 642"/>
                    <a:gd name="T97" fmla="*/ 320 h 1009"/>
                    <a:gd name="T98" fmla="*/ 9 w 642"/>
                    <a:gd name="T99" fmla="*/ 334 h 1009"/>
                    <a:gd name="T100" fmla="*/ 1 w 642"/>
                    <a:gd name="T101" fmla="*/ 352 h 1009"/>
                    <a:gd name="T102" fmla="*/ 0 w 642"/>
                    <a:gd name="T103" fmla="*/ 367 h 1009"/>
                    <a:gd name="T104" fmla="*/ 8 w 642"/>
                    <a:gd name="T105" fmla="*/ 387 h 1009"/>
                    <a:gd name="T106" fmla="*/ 35 w 642"/>
                    <a:gd name="T107" fmla="*/ 403 h 1009"/>
                    <a:gd name="T108" fmla="*/ 51 w 642"/>
                    <a:gd name="T109" fmla="*/ 411 h 1009"/>
                    <a:gd name="T110" fmla="*/ 65 w 642"/>
                    <a:gd name="T111" fmla="*/ 452 h 10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2"/>
                    <a:gd name="T169" fmla="*/ 0 h 1009"/>
                    <a:gd name="T170" fmla="*/ 642 w 642"/>
                    <a:gd name="T171" fmla="*/ 1009 h 10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2" h="1009">
                      <a:moveTo>
                        <a:pt x="65" y="452"/>
                      </a:moveTo>
                      <a:lnTo>
                        <a:pt x="79" y="535"/>
                      </a:lnTo>
                      <a:lnTo>
                        <a:pt x="84" y="613"/>
                      </a:lnTo>
                      <a:lnTo>
                        <a:pt x="91" y="677"/>
                      </a:lnTo>
                      <a:lnTo>
                        <a:pt x="100" y="739"/>
                      </a:lnTo>
                      <a:lnTo>
                        <a:pt x="116" y="818"/>
                      </a:lnTo>
                      <a:lnTo>
                        <a:pt x="141" y="891"/>
                      </a:lnTo>
                      <a:lnTo>
                        <a:pt x="153" y="922"/>
                      </a:lnTo>
                      <a:lnTo>
                        <a:pt x="178" y="962"/>
                      </a:lnTo>
                      <a:lnTo>
                        <a:pt x="209" y="985"/>
                      </a:lnTo>
                      <a:lnTo>
                        <a:pt x="234" y="997"/>
                      </a:lnTo>
                      <a:lnTo>
                        <a:pt x="263" y="1003"/>
                      </a:lnTo>
                      <a:lnTo>
                        <a:pt x="302" y="1008"/>
                      </a:lnTo>
                      <a:lnTo>
                        <a:pt x="339" y="1003"/>
                      </a:lnTo>
                      <a:lnTo>
                        <a:pt x="377" y="993"/>
                      </a:lnTo>
                      <a:lnTo>
                        <a:pt x="407" y="972"/>
                      </a:lnTo>
                      <a:lnTo>
                        <a:pt x="431" y="939"/>
                      </a:lnTo>
                      <a:lnTo>
                        <a:pt x="452" y="895"/>
                      </a:lnTo>
                      <a:lnTo>
                        <a:pt x="472" y="854"/>
                      </a:lnTo>
                      <a:lnTo>
                        <a:pt x="502" y="779"/>
                      </a:lnTo>
                      <a:lnTo>
                        <a:pt x="531" y="684"/>
                      </a:lnTo>
                      <a:lnTo>
                        <a:pt x="552" y="612"/>
                      </a:lnTo>
                      <a:lnTo>
                        <a:pt x="565" y="526"/>
                      </a:lnTo>
                      <a:lnTo>
                        <a:pt x="575" y="451"/>
                      </a:lnTo>
                      <a:lnTo>
                        <a:pt x="580" y="422"/>
                      </a:lnTo>
                      <a:lnTo>
                        <a:pt x="599" y="411"/>
                      </a:lnTo>
                      <a:lnTo>
                        <a:pt x="614" y="400"/>
                      </a:lnTo>
                      <a:lnTo>
                        <a:pt x="630" y="385"/>
                      </a:lnTo>
                      <a:lnTo>
                        <a:pt x="641" y="367"/>
                      </a:lnTo>
                      <a:lnTo>
                        <a:pt x="639" y="350"/>
                      </a:lnTo>
                      <a:lnTo>
                        <a:pt x="623" y="335"/>
                      </a:lnTo>
                      <a:lnTo>
                        <a:pt x="604" y="324"/>
                      </a:lnTo>
                      <a:lnTo>
                        <a:pt x="585" y="321"/>
                      </a:lnTo>
                      <a:lnTo>
                        <a:pt x="585" y="298"/>
                      </a:lnTo>
                      <a:lnTo>
                        <a:pt x="589" y="237"/>
                      </a:lnTo>
                      <a:lnTo>
                        <a:pt x="595" y="166"/>
                      </a:lnTo>
                      <a:lnTo>
                        <a:pt x="570" y="89"/>
                      </a:lnTo>
                      <a:lnTo>
                        <a:pt x="537" y="50"/>
                      </a:lnTo>
                      <a:lnTo>
                        <a:pt x="457" y="7"/>
                      </a:lnTo>
                      <a:lnTo>
                        <a:pt x="356" y="0"/>
                      </a:lnTo>
                      <a:lnTo>
                        <a:pt x="262" y="11"/>
                      </a:lnTo>
                      <a:lnTo>
                        <a:pt x="151" y="46"/>
                      </a:lnTo>
                      <a:lnTo>
                        <a:pt x="85" y="116"/>
                      </a:lnTo>
                      <a:lnTo>
                        <a:pt x="81" y="183"/>
                      </a:lnTo>
                      <a:lnTo>
                        <a:pt x="85" y="230"/>
                      </a:lnTo>
                      <a:lnTo>
                        <a:pt x="81" y="266"/>
                      </a:lnTo>
                      <a:lnTo>
                        <a:pt x="76" y="291"/>
                      </a:lnTo>
                      <a:lnTo>
                        <a:pt x="56" y="309"/>
                      </a:lnTo>
                      <a:lnTo>
                        <a:pt x="33" y="320"/>
                      </a:lnTo>
                      <a:lnTo>
                        <a:pt x="9" y="334"/>
                      </a:lnTo>
                      <a:lnTo>
                        <a:pt x="1" y="352"/>
                      </a:lnTo>
                      <a:lnTo>
                        <a:pt x="0" y="367"/>
                      </a:lnTo>
                      <a:lnTo>
                        <a:pt x="8" y="387"/>
                      </a:lnTo>
                      <a:lnTo>
                        <a:pt x="35" y="403"/>
                      </a:lnTo>
                      <a:lnTo>
                        <a:pt x="51" y="411"/>
                      </a:lnTo>
                      <a:lnTo>
                        <a:pt x="65" y="452"/>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grpSp>
              <p:nvGrpSpPr>
                <p:cNvPr id="36904" name="Group 46"/>
                <p:cNvGrpSpPr>
                  <a:grpSpLocks/>
                </p:cNvGrpSpPr>
                <p:nvPr/>
              </p:nvGrpSpPr>
              <p:grpSpPr bwMode="auto">
                <a:xfrm>
                  <a:off x="3538" y="2455"/>
                  <a:ext cx="681" cy="418"/>
                  <a:chOff x="3538" y="2455"/>
                  <a:chExt cx="681" cy="418"/>
                </a:xfrm>
              </p:grpSpPr>
              <p:sp>
                <p:nvSpPr>
                  <p:cNvPr id="36905" name="Freeform 47"/>
                  <p:cNvSpPr>
                    <a:spLocks/>
                  </p:cNvSpPr>
                  <p:nvPr/>
                </p:nvSpPr>
                <p:spPr bwMode="auto">
                  <a:xfrm>
                    <a:off x="3538" y="2455"/>
                    <a:ext cx="681" cy="418"/>
                  </a:xfrm>
                  <a:custGeom>
                    <a:avLst/>
                    <a:gdLst>
                      <a:gd name="T0" fmla="*/ 540 w 681"/>
                      <a:gd name="T1" fmla="*/ 361 h 418"/>
                      <a:gd name="T2" fmla="*/ 584 w 681"/>
                      <a:gd name="T3" fmla="*/ 408 h 418"/>
                      <a:gd name="T4" fmla="*/ 608 w 681"/>
                      <a:gd name="T5" fmla="*/ 367 h 418"/>
                      <a:gd name="T6" fmla="*/ 637 w 681"/>
                      <a:gd name="T7" fmla="*/ 326 h 418"/>
                      <a:gd name="T8" fmla="*/ 650 w 681"/>
                      <a:gd name="T9" fmla="*/ 283 h 418"/>
                      <a:gd name="T10" fmla="*/ 630 w 681"/>
                      <a:gd name="T11" fmla="*/ 250 h 418"/>
                      <a:gd name="T12" fmla="*/ 673 w 681"/>
                      <a:gd name="T13" fmla="*/ 209 h 418"/>
                      <a:gd name="T14" fmla="*/ 674 w 681"/>
                      <a:gd name="T15" fmla="*/ 169 h 418"/>
                      <a:gd name="T16" fmla="*/ 614 w 681"/>
                      <a:gd name="T17" fmla="*/ 143 h 418"/>
                      <a:gd name="T18" fmla="*/ 553 w 681"/>
                      <a:gd name="T19" fmla="*/ 127 h 418"/>
                      <a:gd name="T20" fmla="*/ 516 w 681"/>
                      <a:gd name="T21" fmla="*/ 97 h 418"/>
                      <a:gd name="T22" fmla="*/ 489 w 681"/>
                      <a:gd name="T23" fmla="*/ 68 h 418"/>
                      <a:gd name="T24" fmla="*/ 444 w 681"/>
                      <a:gd name="T25" fmla="*/ 52 h 418"/>
                      <a:gd name="T26" fmla="*/ 410 w 681"/>
                      <a:gd name="T27" fmla="*/ 37 h 418"/>
                      <a:gd name="T28" fmla="*/ 406 w 681"/>
                      <a:gd name="T29" fmla="*/ 11 h 418"/>
                      <a:gd name="T30" fmla="*/ 364 w 681"/>
                      <a:gd name="T31" fmla="*/ 4 h 418"/>
                      <a:gd name="T32" fmla="*/ 296 w 681"/>
                      <a:gd name="T33" fmla="*/ 19 h 418"/>
                      <a:gd name="T34" fmla="*/ 213 w 681"/>
                      <a:gd name="T35" fmla="*/ 8 h 418"/>
                      <a:gd name="T36" fmla="*/ 148 w 681"/>
                      <a:gd name="T37" fmla="*/ 0 h 418"/>
                      <a:gd name="T38" fmla="*/ 110 w 681"/>
                      <a:gd name="T39" fmla="*/ 35 h 418"/>
                      <a:gd name="T40" fmla="*/ 67 w 681"/>
                      <a:gd name="T41" fmla="*/ 77 h 418"/>
                      <a:gd name="T42" fmla="*/ 9 w 681"/>
                      <a:gd name="T43" fmla="*/ 111 h 418"/>
                      <a:gd name="T44" fmla="*/ 19 w 681"/>
                      <a:gd name="T45" fmla="*/ 156 h 418"/>
                      <a:gd name="T46" fmla="*/ 17 w 681"/>
                      <a:gd name="T47" fmla="*/ 192 h 418"/>
                      <a:gd name="T48" fmla="*/ 2 w 681"/>
                      <a:gd name="T49" fmla="*/ 225 h 418"/>
                      <a:gd name="T50" fmla="*/ 12 w 681"/>
                      <a:gd name="T51" fmla="*/ 272 h 418"/>
                      <a:gd name="T52" fmla="*/ 24 w 681"/>
                      <a:gd name="T53" fmla="*/ 308 h 418"/>
                      <a:gd name="T54" fmla="*/ 42 w 681"/>
                      <a:gd name="T55" fmla="*/ 359 h 418"/>
                      <a:gd name="T56" fmla="*/ 65 w 681"/>
                      <a:gd name="T57" fmla="*/ 403 h 418"/>
                      <a:gd name="T58" fmla="*/ 84 w 681"/>
                      <a:gd name="T59" fmla="*/ 396 h 418"/>
                      <a:gd name="T60" fmla="*/ 130 w 681"/>
                      <a:gd name="T61" fmla="*/ 359 h 418"/>
                      <a:gd name="T62" fmla="*/ 167 w 681"/>
                      <a:gd name="T63" fmla="*/ 322 h 418"/>
                      <a:gd name="T64" fmla="*/ 167 w 681"/>
                      <a:gd name="T65" fmla="*/ 291 h 418"/>
                      <a:gd name="T66" fmla="*/ 173 w 681"/>
                      <a:gd name="T67" fmla="*/ 267 h 418"/>
                      <a:gd name="T68" fmla="*/ 160 w 681"/>
                      <a:gd name="T69" fmla="*/ 239 h 418"/>
                      <a:gd name="T70" fmla="*/ 133 w 681"/>
                      <a:gd name="T71" fmla="*/ 228 h 418"/>
                      <a:gd name="T72" fmla="*/ 142 w 681"/>
                      <a:gd name="T73" fmla="*/ 205 h 418"/>
                      <a:gd name="T74" fmla="*/ 157 w 681"/>
                      <a:gd name="T75" fmla="*/ 187 h 418"/>
                      <a:gd name="T76" fmla="*/ 164 w 681"/>
                      <a:gd name="T77" fmla="*/ 168 h 418"/>
                      <a:gd name="T78" fmla="*/ 200 w 681"/>
                      <a:gd name="T79" fmla="*/ 162 h 418"/>
                      <a:gd name="T80" fmla="*/ 234 w 681"/>
                      <a:gd name="T81" fmla="*/ 162 h 418"/>
                      <a:gd name="T82" fmla="*/ 271 w 681"/>
                      <a:gd name="T83" fmla="*/ 157 h 418"/>
                      <a:gd name="T84" fmla="*/ 302 w 681"/>
                      <a:gd name="T85" fmla="*/ 171 h 418"/>
                      <a:gd name="T86" fmla="*/ 327 w 681"/>
                      <a:gd name="T87" fmla="*/ 186 h 418"/>
                      <a:gd name="T88" fmla="*/ 370 w 681"/>
                      <a:gd name="T89" fmla="*/ 177 h 418"/>
                      <a:gd name="T90" fmla="*/ 409 w 681"/>
                      <a:gd name="T91" fmla="*/ 157 h 418"/>
                      <a:gd name="T92" fmla="*/ 432 w 681"/>
                      <a:gd name="T93" fmla="*/ 131 h 418"/>
                      <a:gd name="T94" fmla="*/ 451 w 681"/>
                      <a:gd name="T95" fmla="*/ 116 h 418"/>
                      <a:gd name="T96" fmla="*/ 491 w 681"/>
                      <a:gd name="T97" fmla="*/ 120 h 418"/>
                      <a:gd name="T98" fmla="*/ 504 w 681"/>
                      <a:gd name="T99" fmla="*/ 149 h 418"/>
                      <a:gd name="T100" fmla="*/ 524 w 681"/>
                      <a:gd name="T101" fmla="*/ 174 h 418"/>
                      <a:gd name="T102" fmla="*/ 519 w 681"/>
                      <a:gd name="T103" fmla="*/ 197 h 418"/>
                      <a:gd name="T104" fmla="*/ 513 w 681"/>
                      <a:gd name="T105" fmla="*/ 222 h 418"/>
                      <a:gd name="T106" fmla="*/ 525 w 681"/>
                      <a:gd name="T107" fmla="*/ 248 h 418"/>
                      <a:gd name="T108" fmla="*/ 526 w 681"/>
                      <a:gd name="T109" fmla="*/ 288 h 4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1"/>
                      <a:gd name="T166" fmla="*/ 0 h 418"/>
                      <a:gd name="T167" fmla="*/ 681 w 681"/>
                      <a:gd name="T168" fmla="*/ 418 h 4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1" h="418">
                        <a:moveTo>
                          <a:pt x="521" y="326"/>
                        </a:moveTo>
                        <a:lnTo>
                          <a:pt x="540" y="361"/>
                        </a:lnTo>
                        <a:lnTo>
                          <a:pt x="560" y="389"/>
                        </a:lnTo>
                        <a:lnTo>
                          <a:pt x="584" y="408"/>
                        </a:lnTo>
                        <a:lnTo>
                          <a:pt x="596" y="393"/>
                        </a:lnTo>
                        <a:lnTo>
                          <a:pt x="608" y="367"/>
                        </a:lnTo>
                        <a:lnTo>
                          <a:pt x="616" y="337"/>
                        </a:lnTo>
                        <a:lnTo>
                          <a:pt x="637" y="326"/>
                        </a:lnTo>
                        <a:lnTo>
                          <a:pt x="646" y="306"/>
                        </a:lnTo>
                        <a:lnTo>
                          <a:pt x="650" y="283"/>
                        </a:lnTo>
                        <a:lnTo>
                          <a:pt x="640" y="262"/>
                        </a:lnTo>
                        <a:lnTo>
                          <a:pt x="630" y="250"/>
                        </a:lnTo>
                        <a:lnTo>
                          <a:pt x="653" y="230"/>
                        </a:lnTo>
                        <a:lnTo>
                          <a:pt x="673" y="209"/>
                        </a:lnTo>
                        <a:lnTo>
                          <a:pt x="680" y="189"/>
                        </a:lnTo>
                        <a:lnTo>
                          <a:pt x="674" y="169"/>
                        </a:lnTo>
                        <a:lnTo>
                          <a:pt x="644" y="151"/>
                        </a:lnTo>
                        <a:lnTo>
                          <a:pt x="614" y="143"/>
                        </a:lnTo>
                        <a:lnTo>
                          <a:pt x="580" y="135"/>
                        </a:lnTo>
                        <a:lnTo>
                          <a:pt x="553" y="127"/>
                        </a:lnTo>
                        <a:lnTo>
                          <a:pt x="531" y="114"/>
                        </a:lnTo>
                        <a:lnTo>
                          <a:pt x="516" y="97"/>
                        </a:lnTo>
                        <a:lnTo>
                          <a:pt x="507" y="83"/>
                        </a:lnTo>
                        <a:lnTo>
                          <a:pt x="489" y="68"/>
                        </a:lnTo>
                        <a:lnTo>
                          <a:pt x="468" y="58"/>
                        </a:lnTo>
                        <a:lnTo>
                          <a:pt x="444" y="52"/>
                        </a:lnTo>
                        <a:lnTo>
                          <a:pt x="418" y="55"/>
                        </a:lnTo>
                        <a:lnTo>
                          <a:pt x="410" y="37"/>
                        </a:lnTo>
                        <a:lnTo>
                          <a:pt x="412" y="25"/>
                        </a:lnTo>
                        <a:lnTo>
                          <a:pt x="406" y="11"/>
                        </a:lnTo>
                        <a:lnTo>
                          <a:pt x="383" y="4"/>
                        </a:lnTo>
                        <a:lnTo>
                          <a:pt x="364" y="4"/>
                        </a:lnTo>
                        <a:lnTo>
                          <a:pt x="336" y="9"/>
                        </a:lnTo>
                        <a:lnTo>
                          <a:pt x="296" y="19"/>
                        </a:lnTo>
                        <a:lnTo>
                          <a:pt x="259" y="14"/>
                        </a:lnTo>
                        <a:lnTo>
                          <a:pt x="213" y="8"/>
                        </a:lnTo>
                        <a:lnTo>
                          <a:pt x="175" y="1"/>
                        </a:lnTo>
                        <a:lnTo>
                          <a:pt x="148" y="0"/>
                        </a:lnTo>
                        <a:lnTo>
                          <a:pt x="125" y="14"/>
                        </a:lnTo>
                        <a:lnTo>
                          <a:pt x="110" y="35"/>
                        </a:lnTo>
                        <a:lnTo>
                          <a:pt x="92" y="55"/>
                        </a:lnTo>
                        <a:lnTo>
                          <a:pt x="67" y="77"/>
                        </a:lnTo>
                        <a:lnTo>
                          <a:pt x="40" y="93"/>
                        </a:lnTo>
                        <a:lnTo>
                          <a:pt x="9" y="111"/>
                        </a:lnTo>
                        <a:lnTo>
                          <a:pt x="7" y="132"/>
                        </a:lnTo>
                        <a:lnTo>
                          <a:pt x="19" y="156"/>
                        </a:lnTo>
                        <a:lnTo>
                          <a:pt x="24" y="171"/>
                        </a:lnTo>
                        <a:lnTo>
                          <a:pt x="17" y="192"/>
                        </a:lnTo>
                        <a:lnTo>
                          <a:pt x="8" y="209"/>
                        </a:lnTo>
                        <a:lnTo>
                          <a:pt x="2" y="225"/>
                        </a:lnTo>
                        <a:lnTo>
                          <a:pt x="0" y="250"/>
                        </a:lnTo>
                        <a:lnTo>
                          <a:pt x="12" y="272"/>
                        </a:lnTo>
                        <a:lnTo>
                          <a:pt x="22" y="289"/>
                        </a:lnTo>
                        <a:lnTo>
                          <a:pt x="24" y="308"/>
                        </a:lnTo>
                        <a:lnTo>
                          <a:pt x="30" y="335"/>
                        </a:lnTo>
                        <a:lnTo>
                          <a:pt x="42" y="359"/>
                        </a:lnTo>
                        <a:lnTo>
                          <a:pt x="50" y="380"/>
                        </a:lnTo>
                        <a:lnTo>
                          <a:pt x="65" y="403"/>
                        </a:lnTo>
                        <a:lnTo>
                          <a:pt x="75" y="417"/>
                        </a:lnTo>
                        <a:lnTo>
                          <a:pt x="84" y="396"/>
                        </a:lnTo>
                        <a:lnTo>
                          <a:pt x="102" y="374"/>
                        </a:lnTo>
                        <a:lnTo>
                          <a:pt x="130" y="359"/>
                        </a:lnTo>
                        <a:lnTo>
                          <a:pt x="153" y="339"/>
                        </a:lnTo>
                        <a:lnTo>
                          <a:pt x="167" y="322"/>
                        </a:lnTo>
                        <a:lnTo>
                          <a:pt x="171" y="305"/>
                        </a:lnTo>
                        <a:lnTo>
                          <a:pt x="167" y="291"/>
                        </a:lnTo>
                        <a:lnTo>
                          <a:pt x="170" y="278"/>
                        </a:lnTo>
                        <a:lnTo>
                          <a:pt x="173" y="267"/>
                        </a:lnTo>
                        <a:lnTo>
                          <a:pt x="171" y="255"/>
                        </a:lnTo>
                        <a:lnTo>
                          <a:pt x="160" y="239"/>
                        </a:lnTo>
                        <a:lnTo>
                          <a:pt x="146" y="233"/>
                        </a:lnTo>
                        <a:lnTo>
                          <a:pt x="133" y="228"/>
                        </a:lnTo>
                        <a:lnTo>
                          <a:pt x="135" y="217"/>
                        </a:lnTo>
                        <a:lnTo>
                          <a:pt x="142" y="205"/>
                        </a:lnTo>
                        <a:lnTo>
                          <a:pt x="152" y="192"/>
                        </a:lnTo>
                        <a:lnTo>
                          <a:pt x="157" y="187"/>
                        </a:lnTo>
                        <a:lnTo>
                          <a:pt x="159" y="177"/>
                        </a:lnTo>
                        <a:lnTo>
                          <a:pt x="164" y="168"/>
                        </a:lnTo>
                        <a:lnTo>
                          <a:pt x="178" y="162"/>
                        </a:lnTo>
                        <a:lnTo>
                          <a:pt x="200" y="162"/>
                        </a:lnTo>
                        <a:lnTo>
                          <a:pt x="219" y="162"/>
                        </a:lnTo>
                        <a:lnTo>
                          <a:pt x="234" y="162"/>
                        </a:lnTo>
                        <a:lnTo>
                          <a:pt x="252" y="157"/>
                        </a:lnTo>
                        <a:lnTo>
                          <a:pt x="271" y="157"/>
                        </a:lnTo>
                        <a:lnTo>
                          <a:pt x="290" y="163"/>
                        </a:lnTo>
                        <a:lnTo>
                          <a:pt x="302" y="171"/>
                        </a:lnTo>
                        <a:lnTo>
                          <a:pt x="312" y="179"/>
                        </a:lnTo>
                        <a:lnTo>
                          <a:pt x="327" y="186"/>
                        </a:lnTo>
                        <a:lnTo>
                          <a:pt x="350" y="184"/>
                        </a:lnTo>
                        <a:lnTo>
                          <a:pt x="370" y="177"/>
                        </a:lnTo>
                        <a:lnTo>
                          <a:pt x="387" y="170"/>
                        </a:lnTo>
                        <a:lnTo>
                          <a:pt x="409" y="157"/>
                        </a:lnTo>
                        <a:lnTo>
                          <a:pt x="423" y="145"/>
                        </a:lnTo>
                        <a:lnTo>
                          <a:pt x="432" y="131"/>
                        </a:lnTo>
                        <a:lnTo>
                          <a:pt x="439" y="120"/>
                        </a:lnTo>
                        <a:lnTo>
                          <a:pt x="451" y="116"/>
                        </a:lnTo>
                        <a:lnTo>
                          <a:pt x="468" y="118"/>
                        </a:lnTo>
                        <a:lnTo>
                          <a:pt x="491" y="120"/>
                        </a:lnTo>
                        <a:lnTo>
                          <a:pt x="497" y="134"/>
                        </a:lnTo>
                        <a:lnTo>
                          <a:pt x="504" y="149"/>
                        </a:lnTo>
                        <a:lnTo>
                          <a:pt x="514" y="163"/>
                        </a:lnTo>
                        <a:lnTo>
                          <a:pt x="524" y="174"/>
                        </a:lnTo>
                        <a:lnTo>
                          <a:pt x="528" y="184"/>
                        </a:lnTo>
                        <a:lnTo>
                          <a:pt x="519" y="197"/>
                        </a:lnTo>
                        <a:lnTo>
                          <a:pt x="513" y="210"/>
                        </a:lnTo>
                        <a:lnTo>
                          <a:pt x="513" y="222"/>
                        </a:lnTo>
                        <a:lnTo>
                          <a:pt x="519" y="236"/>
                        </a:lnTo>
                        <a:lnTo>
                          <a:pt x="525" y="248"/>
                        </a:lnTo>
                        <a:lnTo>
                          <a:pt x="539" y="259"/>
                        </a:lnTo>
                        <a:lnTo>
                          <a:pt x="526" y="288"/>
                        </a:lnTo>
                        <a:lnTo>
                          <a:pt x="521" y="326"/>
                        </a:lnTo>
                      </a:path>
                    </a:pathLst>
                  </a:custGeom>
                  <a:solidFill>
                    <a:srgbClr val="A04000"/>
                  </a:solidFill>
                  <a:ln w="12700" cap="rnd" cmpd="sng">
                    <a:solidFill>
                      <a:srgbClr val="000000"/>
                    </a:solidFill>
                    <a:prstDash val="solid"/>
                    <a:round/>
                    <a:headEnd type="none" w="med" len="med"/>
                    <a:tailEnd type="none" w="med" len="med"/>
                  </a:ln>
                </p:spPr>
                <p:txBody>
                  <a:bodyPr/>
                  <a:lstStyle/>
                  <a:p>
                    <a:endParaRPr lang="en-NZ"/>
                  </a:p>
                </p:txBody>
              </p:sp>
              <p:grpSp>
                <p:nvGrpSpPr>
                  <p:cNvPr id="36906" name="Group 48"/>
                  <p:cNvGrpSpPr>
                    <a:grpSpLocks/>
                  </p:cNvGrpSpPr>
                  <p:nvPr/>
                </p:nvGrpSpPr>
                <p:grpSpPr bwMode="auto">
                  <a:xfrm>
                    <a:off x="3628" y="2533"/>
                    <a:ext cx="500" cy="215"/>
                    <a:chOff x="3628" y="2533"/>
                    <a:chExt cx="500" cy="215"/>
                  </a:xfrm>
                </p:grpSpPr>
                <p:sp>
                  <p:nvSpPr>
                    <p:cNvPr id="36907" name="Freeform 49"/>
                    <p:cNvSpPr>
                      <a:spLocks/>
                    </p:cNvSpPr>
                    <p:nvPr/>
                  </p:nvSpPr>
                  <p:spPr bwMode="auto">
                    <a:xfrm>
                      <a:off x="3735" y="2551"/>
                      <a:ext cx="82" cy="65"/>
                    </a:xfrm>
                    <a:custGeom>
                      <a:avLst/>
                      <a:gdLst>
                        <a:gd name="T0" fmla="*/ 81 w 82"/>
                        <a:gd name="T1" fmla="*/ 64 h 65"/>
                        <a:gd name="T2" fmla="*/ 58 w 82"/>
                        <a:gd name="T3" fmla="*/ 55 h 65"/>
                        <a:gd name="T4" fmla="*/ 45 w 82"/>
                        <a:gd name="T5" fmla="*/ 33 h 65"/>
                        <a:gd name="T6" fmla="*/ 51 w 82"/>
                        <a:gd name="T7" fmla="*/ 18 h 65"/>
                        <a:gd name="T8" fmla="*/ 67 w 82"/>
                        <a:gd name="T9" fmla="*/ 0 h 65"/>
                        <a:gd name="T10" fmla="*/ 55 w 82"/>
                        <a:gd name="T11" fmla="*/ 5 h 65"/>
                        <a:gd name="T12" fmla="*/ 46 w 82"/>
                        <a:gd name="T13" fmla="*/ 12 h 65"/>
                        <a:gd name="T14" fmla="*/ 34 w 82"/>
                        <a:gd name="T15" fmla="*/ 22 h 65"/>
                        <a:gd name="T16" fmla="*/ 34 w 82"/>
                        <a:gd name="T17" fmla="*/ 34 h 65"/>
                        <a:gd name="T18" fmla="*/ 38 w 82"/>
                        <a:gd name="T19" fmla="*/ 42 h 65"/>
                        <a:gd name="T20" fmla="*/ 36 w 82"/>
                        <a:gd name="T21" fmla="*/ 53 h 65"/>
                        <a:gd name="T22" fmla="*/ 28 w 82"/>
                        <a:gd name="T23" fmla="*/ 47 h 65"/>
                        <a:gd name="T24" fmla="*/ 11 w 82"/>
                        <a:gd name="T25" fmla="*/ 37 h 65"/>
                        <a:gd name="T26" fmla="*/ 9 w 82"/>
                        <a:gd name="T27" fmla="*/ 24 h 65"/>
                        <a:gd name="T28" fmla="*/ 0 w 82"/>
                        <a:gd name="T29" fmla="*/ 39 h 65"/>
                        <a:gd name="T30" fmla="*/ 12 w 82"/>
                        <a:gd name="T31" fmla="*/ 53 h 65"/>
                        <a:gd name="T32" fmla="*/ 17 w 82"/>
                        <a:gd name="T33" fmla="*/ 64 h 65"/>
                        <a:gd name="T34" fmla="*/ 37 w 82"/>
                        <a:gd name="T35" fmla="*/ 63 h 65"/>
                        <a:gd name="T36" fmla="*/ 59 w 82"/>
                        <a:gd name="T37" fmla="*/ 59 h 65"/>
                        <a:gd name="T38" fmla="*/ 81 w 82"/>
                        <a:gd name="T39" fmla="*/ 64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65"/>
                        <a:gd name="T62" fmla="*/ 82 w 82"/>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65">
                          <a:moveTo>
                            <a:pt x="81" y="64"/>
                          </a:moveTo>
                          <a:lnTo>
                            <a:pt x="58" y="55"/>
                          </a:lnTo>
                          <a:lnTo>
                            <a:pt x="45" y="33"/>
                          </a:lnTo>
                          <a:lnTo>
                            <a:pt x="51" y="18"/>
                          </a:lnTo>
                          <a:lnTo>
                            <a:pt x="67" y="0"/>
                          </a:lnTo>
                          <a:lnTo>
                            <a:pt x="55" y="5"/>
                          </a:lnTo>
                          <a:lnTo>
                            <a:pt x="46" y="12"/>
                          </a:lnTo>
                          <a:lnTo>
                            <a:pt x="34" y="22"/>
                          </a:lnTo>
                          <a:lnTo>
                            <a:pt x="34" y="34"/>
                          </a:lnTo>
                          <a:lnTo>
                            <a:pt x="38" y="42"/>
                          </a:lnTo>
                          <a:lnTo>
                            <a:pt x="36" y="53"/>
                          </a:lnTo>
                          <a:lnTo>
                            <a:pt x="28" y="47"/>
                          </a:lnTo>
                          <a:lnTo>
                            <a:pt x="11" y="37"/>
                          </a:lnTo>
                          <a:lnTo>
                            <a:pt x="9" y="24"/>
                          </a:lnTo>
                          <a:lnTo>
                            <a:pt x="0" y="39"/>
                          </a:lnTo>
                          <a:lnTo>
                            <a:pt x="12" y="53"/>
                          </a:lnTo>
                          <a:lnTo>
                            <a:pt x="17" y="64"/>
                          </a:lnTo>
                          <a:lnTo>
                            <a:pt x="37" y="63"/>
                          </a:lnTo>
                          <a:lnTo>
                            <a:pt x="59" y="59"/>
                          </a:lnTo>
                          <a:lnTo>
                            <a:pt x="81" y="64"/>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8" name="Freeform 50"/>
                    <p:cNvSpPr>
                      <a:spLocks/>
                    </p:cNvSpPr>
                    <p:nvPr/>
                  </p:nvSpPr>
                  <p:spPr bwMode="auto">
                    <a:xfrm>
                      <a:off x="3946" y="2533"/>
                      <a:ext cx="47" cy="41"/>
                    </a:xfrm>
                    <a:custGeom>
                      <a:avLst/>
                      <a:gdLst>
                        <a:gd name="T0" fmla="*/ 29 w 47"/>
                        <a:gd name="T1" fmla="*/ 40 h 41"/>
                        <a:gd name="T2" fmla="*/ 35 w 47"/>
                        <a:gd name="T3" fmla="*/ 19 h 41"/>
                        <a:gd name="T4" fmla="*/ 29 w 47"/>
                        <a:gd name="T5" fmla="*/ 10 h 41"/>
                        <a:gd name="T6" fmla="*/ 15 w 47"/>
                        <a:gd name="T7" fmla="*/ 5 h 41"/>
                        <a:gd name="T8" fmla="*/ 0 w 47"/>
                        <a:gd name="T9" fmla="*/ 6 h 41"/>
                        <a:gd name="T10" fmla="*/ 12 w 47"/>
                        <a:gd name="T11" fmla="*/ 0 h 41"/>
                        <a:gd name="T12" fmla="*/ 29 w 47"/>
                        <a:gd name="T13" fmla="*/ 2 h 41"/>
                        <a:gd name="T14" fmla="*/ 45 w 47"/>
                        <a:gd name="T15" fmla="*/ 13 h 41"/>
                        <a:gd name="T16" fmla="*/ 46 w 47"/>
                        <a:gd name="T17" fmla="*/ 24 h 41"/>
                        <a:gd name="T18" fmla="*/ 29 w 47"/>
                        <a:gd name="T19" fmla="*/ 4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1"/>
                        <a:gd name="T32" fmla="*/ 47 w 4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1">
                          <a:moveTo>
                            <a:pt x="29" y="40"/>
                          </a:moveTo>
                          <a:lnTo>
                            <a:pt x="35" y="19"/>
                          </a:lnTo>
                          <a:lnTo>
                            <a:pt x="29" y="10"/>
                          </a:lnTo>
                          <a:lnTo>
                            <a:pt x="15" y="5"/>
                          </a:lnTo>
                          <a:lnTo>
                            <a:pt x="0" y="6"/>
                          </a:lnTo>
                          <a:lnTo>
                            <a:pt x="12" y="0"/>
                          </a:lnTo>
                          <a:lnTo>
                            <a:pt x="29" y="2"/>
                          </a:lnTo>
                          <a:lnTo>
                            <a:pt x="45" y="13"/>
                          </a:lnTo>
                          <a:lnTo>
                            <a:pt x="46" y="24"/>
                          </a:lnTo>
                          <a:lnTo>
                            <a:pt x="29" y="4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9" name="Freeform 51"/>
                    <p:cNvSpPr>
                      <a:spLocks/>
                    </p:cNvSpPr>
                    <p:nvPr/>
                  </p:nvSpPr>
                  <p:spPr bwMode="auto">
                    <a:xfrm>
                      <a:off x="3628" y="2642"/>
                      <a:ext cx="41" cy="40"/>
                    </a:xfrm>
                    <a:custGeom>
                      <a:avLst/>
                      <a:gdLst>
                        <a:gd name="T0" fmla="*/ 40 w 41"/>
                        <a:gd name="T1" fmla="*/ 36 h 40"/>
                        <a:gd name="T2" fmla="*/ 16 w 41"/>
                        <a:gd name="T3" fmla="*/ 33 h 40"/>
                        <a:gd name="T4" fmla="*/ 13 w 41"/>
                        <a:gd name="T5" fmla="*/ 29 h 40"/>
                        <a:gd name="T6" fmla="*/ 3 w 41"/>
                        <a:gd name="T7" fmla="*/ 11 h 40"/>
                        <a:gd name="T8" fmla="*/ 3 w 41"/>
                        <a:gd name="T9" fmla="*/ 0 h 40"/>
                        <a:gd name="T10" fmla="*/ 0 w 41"/>
                        <a:gd name="T11" fmla="*/ 17 h 40"/>
                        <a:gd name="T12" fmla="*/ 3 w 41"/>
                        <a:gd name="T13" fmla="*/ 30 h 40"/>
                        <a:gd name="T14" fmla="*/ 10 w 41"/>
                        <a:gd name="T15" fmla="*/ 39 h 40"/>
                        <a:gd name="T16" fmla="*/ 40 w 41"/>
                        <a:gd name="T17" fmla="*/ 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0"/>
                        <a:gd name="T29" fmla="*/ 41 w 4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0">
                          <a:moveTo>
                            <a:pt x="40" y="36"/>
                          </a:moveTo>
                          <a:lnTo>
                            <a:pt x="16" y="33"/>
                          </a:lnTo>
                          <a:lnTo>
                            <a:pt x="13" y="29"/>
                          </a:lnTo>
                          <a:lnTo>
                            <a:pt x="3" y="11"/>
                          </a:lnTo>
                          <a:lnTo>
                            <a:pt x="3" y="0"/>
                          </a:lnTo>
                          <a:lnTo>
                            <a:pt x="0" y="17"/>
                          </a:lnTo>
                          <a:lnTo>
                            <a:pt x="3" y="30"/>
                          </a:lnTo>
                          <a:lnTo>
                            <a:pt x="10" y="39"/>
                          </a:lnTo>
                          <a:lnTo>
                            <a:pt x="40" y="36"/>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0" name="Freeform 52"/>
                    <p:cNvSpPr>
                      <a:spLocks/>
                    </p:cNvSpPr>
                    <p:nvPr/>
                  </p:nvSpPr>
                  <p:spPr bwMode="auto">
                    <a:xfrm>
                      <a:off x="3633" y="2679"/>
                      <a:ext cx="36" cy="43"/>
                    </a:xfrm>
                    <a:custGeom>
                      <a:avLst/>
                      <a:gdLst>
                        <a:gd name="T0" fmla="*/ 35 w 36"/>
                        <a:gd name="T1" fmla="*/ 0 h 43"/>
                        <a:gd name="T2" fmla="*/ 9 w 36"/>
                        <a:gd name="T3" fmla="*/ 13 h 43"/>
                        <a:gd name="T4" fmla="*/ 0 w 36"/>
                        <a:gd name="T5" fmla="*/ 26 h 43"/>
                        <a:gd name="T6" fmla="*/ 2 w 36"/>
                        <a:gd name="T7" fmla="*/ 37 h 43"/>
                        <a:gd name="T8" fmla="*/ 13 w 36"/>
                        <a:gd name="T9" fmla="*/ 42 h 43"/>
                        <a:gd name="T10" fmla="*/ 13 w 36"/>
                        <a:gd name="T11" fmla="*/ 35 h 43"/>
                        <a:gd name="T12" fmla="*/ 13 w 36"/>
                        <a:gd name="T13" fmla="*/ 24 h 43"/>
                        <a:gd name="T14" fmla="*/ 21 w 36"/>
                        <a:gd name="T15" fmla="*/ 18 h 43"/>
                        <a:gd name="T16" fmla="*/ 35 w 36"/>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3"/>
                        <a:gd name="T29" fmla="*/ 36 w 3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3">
                          <a:moveTo>
                            <a:pt x="35" y="0"/>
                          </a:moveTo>
                          <a:lnTo>
                            <a:pt x="9" y="13"/>
                          </a:lnTo>
                          <a:lnTo>
                            <a:pt x="0" y="26"/>
                          </a:lnTo>
                          <a:lnTo>
                            <a:pt x="2" y="37"/>
                          </a:lnTo>
                          <a:lnTo>
                            <a:pt x="13" y="42"/>
                          </a:lnTo>
                          <a:lnTo>
                            <a:pt x="13" y="35"/>
                          </a:lnTo>
                          <a:lnTo>
                            <a:pt x="13" y="24"/>
                          </a:lnTo>
                          <a:lnTo>
                            <a:pt x="21" y="18"/>
                          </a:lnTo>
                          <a:lnTo>
                            <a:pt x="35"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1" name="Freeform 53"/>
                    <p:cNvSpPr>
                      <a:spLocks/>
                    </p:cNvSpPr>
                    <p:nvPr/>
                  </p:nvSpPr>
                  <p:spPr bwMode="auto">
                    <a:xfrm>
                      <a:off x="4062" y="2714"/>
                      <a:ext cx="66" cy="34"/>
                    </a:xfrm>
                    <a:custGeom>
                      <a:avLst/>
                      <a:gdLst>
                        <a:gd name="T0" fmla="*/ 12 w 66"/>
                        <a:gd name="T1" fmla="*/ 0 h 34"/>
                        <a:gd name="T2" fmla="*/ 38 w 66"/>
                        <a:gd name="T3" fmla="*/ 8 h 34"/>
                        <a:gd name="T4" fmla="*/ 53 w 66"/>
                        <a:gd name="T5" fmla="*/ 8 h 34"/>
                        <a:gd name="T6" fmla="*/ 65 w 66"/>
                        <a:gd name="T7" fmla="*/ 0 h 34"/>
                        <a:gd name="T8" fmla="*/ 56 w 66"/>
                        <a:gd name="T9" fmla="*/ 12 h 34"/>
                        <a:gd name="T10" fmla="*/ 40 w 66"/>
                        <a:gd name="T11" fmla="*/ 16 h 34"/>
                        <a:gd name="T12" fmla="*/ 46 w 66"/>
                        <a:gd name="T13" fmla="*/ 24 h 34"/>
                        <a:gd name="T14" fmla="*/ 60 w 66"/>
                        <a:gd name="T15" fmla="*/ 28 h 34"/>
                        <a:gd name="T16" fmla="*/ 33 w 66"/>
                        <a:gd name="T17" fmla="*/ 26 h 34"/>
                        <a:gd name="T18" fmla="*/ 23 w 66"/>
                        <a:gd name="T19" fmla="*/ 20 h 34"/>
                        <a:gd name="T20" fmla="*/ 16 w 66"/>
                        <a:gd name="T21" fmla="*/ 12 h 34"/>
                        <a:gd name="T22" fmla="*/ 11 w 66"/>
                        <a:gd name="T23" fmla="*/ 20 h 34"/>
                        <a:gd name="T24" fmla="*/ 10 w 66"/>
                        <a:gd name="T25" fmla="*/ 33 h 34"/>
                        <a:gd name="T26" fmla="*/ 0 w 66"/>
                        <a:gd name="T27" fmla="*/ 24 h 34"/>
                        <a:gd name="T28" fmla="*/ 4 w 66"/>
                        <a:gd name="T29" fmla="*/ 12 h 34"/>
                        <a:gd name="T30" fmla="*/ 12 w 66"/>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4"/>
                        <a:gd name="T50" fmla="*/ 66 w 66"/>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4">
                          <a:moveTo>
                            <a:pt x="12" y="0"/>
                          </a:moveTo>
                          <a:lnTo>
                            <a:pt x="38" y="8"/>
                          </a:lnTo>
                          <a:lnTo>
                            <a:pt x="53" y="8"/>
                          </a:lnTo>
                          <a:lnTo>
                            <a:pt x="65" y="0"/>
                          </a:lnTo>
                          <a:lnTo>
                            <a:pt x="56" y="12"/>
                          </a:lnTo>
                          <a:lnTo>
                            <a:pt x="40" y="16"/>
                          </a:lnTo>
                          <a:lnTo>
                            <a:pt x="46" y="24"/>
                          </a:lnTo>
                          <a:lnTo>
                            <a:pt x="60" y="28"/>
                          </a:lnTo>
                          <a:lnTo>
                            <a:pt x="33" y="26"/>
                          </a:lnTo>
                          <a:lnTo>
                            <a:pt x="23" y="20"/>
                          </a:lnTo>
                          <a:lnTo>
                            <a:pt x="16" y="12"/>
                          </a:lnTo>
                          <a:lnTo>
                            <a:pt x="11" y="20"/>
                          </a:lnTo>
                          <a:lnTo>
                            <a:pt x="10" y="33"/>
                          </a:lnTo>
                          <a:lnTo>
                            <a:pt x="0" y="24"/>
                          </a:lnTo>
                          <a:lnTo>
                            <a:pt x="4" y="12"/>
                          </a:lnTo>
                          <a:lnTo>
                            <a:pt x="12"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grpSp>
            </p:grpSp>
          </p:grpSp>
          <p:grpSp>
            <p:nvGrpSpPr>
              <p:cNvPr id="36887" name="Group 54"/>
              <p:cNvGrpSpPr>
                <a:grpSpLocks/>
              </p:cNvGrpSpPr>
              <p:nvPr/>
            </p:nvGrpSpPr>
            <p:grpSpPr bwMode="auto">
              <a:xfrm>
                <a:off x="3723" y="2672"/>
                <a:ext cx="329" cy="566"/>
                <a:chOff x="3723" y="2672"/>
                <a:chExt cx="329" cy="566"/>
              </a:xfrm>
            </p:grpSpPr>
            <p:grpSp>
              <p:nvGrpSpPr>
                <p:cNvPr id="36888" name="Group 55"/>
                <p:cNvGrpSpPr>
                  <a:grpSpLocks/>
                </p:cNvGrpSpPr>
                <p:nvPr/>
              </p:nvGrpSpPr>
              <p:grpSpPr bwMode="auto">
                <a:xfrm>
                  <a:off x="3792" y="3058"/>
                  <a:ext cx="125" cy="180"/>
                  <a:chOff x="3792" y="3058"/>
                  <a:chExt cx="125" cy="180"/>
                </a:xfrm>
              </p:grpSpPr>
              <p:sp>
                <p:nvSpPr>
                  <p:cNvPr id="36897" name="Freeform 56"/>
                  <p:cNvSpPr>
                    <a:spLocks/>
                  </p:cNvSpPr>
                  <p:nvPr/>
                </p:nvSpPr>
                <p:spPr bwMode="auto">
                  <a:xfrm>
                    <a:off x="3792" y="3058"/>
                    <a:ext cx="125" cy="111"/>
                  </a:xfrm>
                  <a:custGeom>
                    <a:avLst/>
                    <a:gdLst>
                      <a:gd name="T0" fmla="*/ 6 w 125"/>
                      <a:gd name="T1" fmla="*/ 110 h 111"/>
                      <a:gd name="T2" fmla="*/ 0 w 125"/>
                      <a:gd name="T3" fmla="*/ 0 h 111"/>
                      <a:gd name="T4" fmla="*/ 19 w 125"/>
                      <a:gd name="T5" fmla="*/ 8 h 111"/>
                      <a:gd name="T6" fmla="*/ 32 w 125"/>
                      <a:gd name="T7" fmla="*/ 14 h 111"/>
                      <a:gd name="T8" fmla="*/ 49 w 125"/>
                      <a:gd name="T9" fmla="*/ 18 h 111"/>
                      <a:gd name="T10" fmla="*/ 77 w 125"/>
                      <a:gd name="T11" fmla="*/ 18 h 111"/>
                      <a:gd name="T12" fmla="*/ 94 w 125"/>
                      <a:gd name="T13" fmla="*/ 16 h 111"/>
                      <a:gd name="T14" fmla="*/ 109 w 125"/>
                      <a:gd name="T15" fmla="*/ 11 h 111"/>
                      <a:gd name="T16" fmla="*/ 124 w 125"/>
                      <a:gd name="T17" fmla="*/ 2 h 111"/>
                      <a:gd name="T18" fmla="*/ 120 w 125"/>
                      <a:gd name="T19" fmla="*/ 110 h 111"/>
                      <a:gd name="T20" fmla="*/ 6 w 125"/>
                      <a:gd name="T21" fmla="*/ 1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111"/>
                      <a:gd name="T35" fmla="*/ 125 w 12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111">
                        <a:moveTo>
                          <a:pt x="6" y="110"/>
                        </a:moveTo>
                        <a:lnTo>
                          <a:pt x="0" y="0"/>
                        </a:lnTo>
                        <a:lnTo>
                          <a:pt x="19" y="8"/>
                        </a:lnTo>
                        <a:lnTo>
                          <a:pt x="32" y="14"/>
                        </a:lnTo>
                        <a:lnTo>
                          <a:pt x="49" y="18"/>
                        </a:lnTo>
                        <a:lnTo>
                          <a:pt x="77" y="18"/>
                        </a:lnTo>
                        <a:lnTo>
                          <a:pt x="94" y="16"/>
                        </a:lnTo>
                        <a:lnTo>
                          <a:pt x="109" y="11"/>
                        </a:lnTo>
                        <a:lnTo>
                          <a:pt x="124" y="2"/>
                        </a:lnTo>
                        <a:lnTo>
                          <a:pt x="120" y="110"/>
                        </a:lnTo>
                        <a:lnTo>
                          <a:pt x="6" y="11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NZ"/>
                  </a:p>
                </p:txBody>
              </p:sp>
              <p:grpSp>
                <p:nvGrpSpPr>
                  <p:cNvPr id="36898" name="Group 57"/>
                  <p:cNvGrpSpPr>
                    <a:grpSpLocks/>
                  </p:cNvGrpSpPr>
                  <p:nvPr/>
                </p:nvGrpSpPr>
                <p:grpSpPr bwMode="auto">
                  <a:xfrm>
                    <a:off x="3792" y="3058"/>
                    <a:ext cx="125" cy="180"/>
                    <a:chOff x="3792" y="3058"/>
                    <a:chExt cx="125" cy="180"/>
                  </a:xfrm>
                </p:grpSpPr>
                <p:sp>
                  <p:nvSpPr>
                    <p:cNvPr id="36900" name="Oval 58"/>
                    <p:cNvSpPr>
                      <a:spLocks noChangeArrowheads="1"/>
                    </p:cNvSpPr>
                    <p:nvPr/>
                  </p:nvSpPr>
                  <p:spPr bwMode="auto">
                    <a:xfrm>
                      <a:off x="3799" y="3092"/>
                      <a:ext cx="107" cy="146"/>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901" name="Freeform 59"/>
                    <p:cNvSpPr>
                      <a:spLocks/>
                    </p:cNvSpPr>
                    <p:nvPr/>
                  </p:nvSpPr>
                  <p:spPr bwMode="auto">
                    <a:xfrm>
                      <a:off x="3792" y="3058"/>
                      <a:ext cx="125" cy="52"/>
                    </a:xfrm>
                    <a:custGeom>
                      <a:avLst/>
                      <a:gdLst>
                        <a:gd name="T0" fmla="*/ 0 w 125"/>
                        <a:gd name="T1" fmla="*/ 0 h 52"/>
                        <a:gd name="T2" fmla="*/ 18 w 125"/>
                        <a:gd name="T3" fmla="*/ 8 h 52"/>
                        <a:gd name="T4" fmla="*/ 32 w 125"/>
                        <a:gd name="T5" fmla="*/ 14 h 52"/>
                        <a:gd name="T6" fmla="*/ 53 w 125"/>
                        <a:gd name="T7" fmla="*/ 18 h 52"/>
                        <a:gd name="T8" fmla="*/ 78 w 125"/>
                        <a:gd name="T9" fmla="*/ 18 h 52"/>
                        <a:gd name="T10" fmla="*/ 96 w 125"/>
                        <a:gd name="T11" fmla="*/ 16 h 52"/>
                        <a:gd name="T12" fmla="*/ 112 w 125"/>
                        <a:gd name="T13" fmla="*/ 8 h 52"/>
                        <a:gd name="T14" fmla="*/ 124 w 125"/>
                        <a:gd name="T15" fmla="*/ 0 h 52"/>
                        <a:gd name="T16" fmla="*/ 120 w 125"/>
                        <a:gd name="T17" fmla="*/ 51 h 52"/>
                        <a:gd name="T18" fmla="*/ 5 w 125"/>
                        <a:gd name="T19" fmla="*/ 51 h 52"/>
                        <a:gd name="T20" fmla="*/ 0 w 125"/>
                        <a:gd name="T21" fmla="*/ 0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2"/>
                        <a:gd name="T35" fmla="*/ 125 w 125"/>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2">
                          <a:moveTo>
                            <a:pt x="0" y="0"/>
                          </a:moveTo>
                          <a:lnTo>
                            <a:pt x="18" y="8"/>
                          </a:lnTo>
                          <a:lnTo>
                            <a:pt x="32" y="14"/>
                          </a:lnTo>
                          <a:lnTo>
                            <a:pt x="53" y="18"/>
                          </a:lnTo>
                          <a:lnTo>
                            <a:pt x="78" y="18"/>
                          </a:lnTo>
                          <a:lnTo>
                            <a:pt x="96" y="16"/>
                          </a:lnTo>
                          <a:lnTo>
                            <a:pt x="112" y="8"/>
                          </a:lnTo>
                          <a:lnTo>
                            <a:pt x="124" y="0"/>
                          </a:lnTo>
                          <a:lnTo>
                            <a:pt x="120" y="51"/>
                          </a:lnTo>
                          <a:lnTo>
                            <a:pt x="5" y="51"/>
                          </a:lnTo>
                          <a:lnTo>
                            <a:pt x="0"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NZ"/>
                    </a:p>
                  </p:txBody>
                </p:sp>
                <p:sp>
                  <p:nvSpPr>
                    <p:cNvPr id="36902" name="Oval 60"/>
                    <p:cNvSpPr>
                      <a:spLocks noChangeArrowheads="1"/>
                    </p:cNvSpPr>
                    <p:nvPr/>
                  </p:nvSpPr>
                  <p:spPr bwMode="auto">
                    <a:xfrm>
                      <a:off x="3821" y="3171"/>
                      <a:ext cx="62" cy="67"/>
                    </a:xfrm>
                    <a:prstGeom prst="ellipse">
                      <a:avLst/>
                    </a:prstGeom>
                    <a:solidFill>
                      <a:srgbClr val="FF0000"/>
                    </a:solidFill>
                    <a:ln w="12700">
                      <a:solidFill>
                        <a:srgbClr val="FF0000"/>
                      </a:solidFill>
                      <a:round/>
                      <a:headEnd/>
                      <a:tailEnd/>
                    </a:ln>
                  </p:spPr>
                  <p:txBody>
                    <a:bodyPr wrap="none" anchor="ctr"/>
                    <a:lstStyle/>
                    <a:p>
                      <a:endParaRPr lang="en-NZ"/>
                    </a:p>
                  </p:txBody>
                </p:sp>
              </p:grpSp>
              <p:sp>
                <p:nvSpPr>
                  <p:cNvPr id="36899" name="Rectangle 61"/>
                  <p:cNvSpPr>
                    <a:spLocks noChangeArrowheads="1"/>
                  </p:cNvSpPr>
                  <p:nvPr/>
                </p:nvSpPr>
                <p:spPr bwMode="auto">
                  <a:xfrm>
                    <a:off x="3811" y="3158"/>
                    <a:ext cx="84" cy="23"/>
                  </a:xfrm>
                  <a:prstGeom prst="rect">
                    <a:avLst/>
                  </a:prstGeom>
                  <a:solidFill>
                    <a:srgbClr val="000000"/>
                  </a:solidFill>
                  <a:ln w="12700">
                    <a:solidFill>
                      <a:srgbClr val="000000"/>
                    </a:solidFill>
                    <a:miter lim="800000"/>
                    <a:headEnd/>
                    <a:tailEnd/>
                  </a:ln>
                </p:spPr>
                <p:txBody>
                  <a:bodyPr wrap="none" anchor="ctr"/>
                  <a:lstStyle/>
                  <a:p>
                    <a:endParaRPr lang="en-NZ"/>
                  </a:p>
                </p:txBody>
              </p:sp>
            </p:grpSp>
            <p:sp>
              <p:nvSpPr>
                <p:cNvPr id="36889" name="Freeform 62"/>
                <p:cNvSpPr>
                  <a:spLocks/>
                </p:cNvSpPr>
                <p:nvPr/>
              </p:nvSpPr>
              <p:spPr bwMode="auto">
                <a:xfrm>
                  <a:off x="3723" y="2859"/>
                  <a:ext cx="329" cy="173"/>
                </a:xfrm>
                <a:custGeom>
                  <a:avLst/>
                  <a:gdLst>
                    <a:gd name="T0" fmla="*/ 198 w 329"/>
                    <a:gd name="T1" fmla="*/ 0 h 173"/>
                    <a:gd name="T2" fmla="*/ 249 w 329"/>
                    <a:gd name="T3" fmla="*/ 11 h 173"/>
                    <a:gd name="T4" fmla="*/ 286 w 329"/>
                    <a:gd name="T5" fmla="*/ 22 h 173"/>
                    <a:gd name="T6" fmla="*/ 311 w 329"/>
                    <a:gd name="T7" fmla="*/ 36 h 173"/>
                    <a:gd name="T8" fmla="*/ 322 w 329"/>
                    <a:gd name="T9" fmla="*/ 49 h 173"/>
                    <a:gd name="T10" fmla="*/ 328 w 329"/>
                    <a:gd name="T11" fmla="*/ 72 h 173"/>
                    <a:gd name="T12" fmla="*/ 324 w 329"/>
                    <a:gd name="T13" fmla="*/ 94 h 173"/>
                    <a:gd name="T14" fmla="*/ 314 w 329"/>
                    <a:gd name="T15" fmla="*/ 116 h 173"/>
                    <a:gd name="T16" fmla="*/ 296 w 329"/>
                    <a:gd name="T17" fmla="*/ 136 h 173"/>
                    <a:gd name="T18" fmla="*/ 271 w 329"/>
                    <a:gd name="T19" fmla="*/ 150 h 173"/>
                    <a:gd name="T20" fmla="*/ 245 w 329"/>
                    <a:gd name="T21" fmla="*/ 160 h 173"/>
                    <a:gd name="T22" fmla="*/ 211 w 329"/>
                    <a:gd name="T23" fmla="*/ 169 h 173"/>
                    <a:gd name="T24" fmla="*/ 172 w 329"/>
                    <a:gd name="T25" fmla="*/ 172 h 173"/>
                    <a:gd name="T26" fmla="*/ 129 w 329"/>
                    <a:gd name="T27" fmla="*/ 172 h 173"/>
                    <a:gd name="T28" fmla="*/ 84 w 329"/>
                    <a:gd name="T29" fmla="*/ 168 h 173"/>
                    <a:gd name="T30" fmla="*/ 40 w 329"/>
                    <a:gd name="T31" fmla="*/ 158 h 173"/>
                    <a:gd name="T32" fmla="*/ 15 w 329"/>
                    <a:gd name="T33" fmla="*/ 141 h 173"/>
                    <a:gd name="T34" fmla="*/ 1 w 329"/>
                    <a:gd name="T35" fmla="*/ 123 h 173"/>
                    <a:gd name="T36" fmla="*/ 0 w 329"/>
                    <a:gd name="T37" fmla="*/ 103 h 173"/>
                    <a:gd name="T38" fmla="*/ 4 w 329"/>
                    <a:gd name="T39" fmla="*/ 83 h 173"/>
                    <a:gd name="T40" fmla="*/ 18 w 329"/>
                    <a:gd name="T41" fmla="*/ 63 h 173"/>
                    <a:gd name="T42" fmla="*/ 32 w 329"/>
                    <a:gd name="T43" fmla="*/ 45 h 173"/>
                    <a:gd name="T44" fmla="*/ 57 w 329"/>
                    <a:gd name="T45" fmla="*/ 31 h 173"/>
                    <a:gd name="T46" fmla="*/ 44 w 329"/>
                    <a:gd name="T47" fmla="*/ 22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9"/>
                    <a:gd name="T73" fmla="*/ 0 h 173"/>
                    <a:gd name="T74" fmla="*/ 329 w 329"/>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9" h="173">
                      <a:moveTo>
                        <a:pt x="198" y="0"/>
                      </a:moveTo>
                      <a:lnTo>
                        <a:pt x="249" y="11"/>
                      </a:lnTo>
                      <a:lnTo>
                        <a:pt x="286" y="22"/>
                      </a:lnTo>
                      <a:lnTo>
                        <a:pt x="311" y="36"/>
                      </a:lnTo>
                      <a:lnTo>
                        <a:pt x="322" y="49"/>
                      </a:lnTo>
                      <a:lnTo>
                        <a:pt x="328" y="72"/>
                      </a:lnTo>
                      <a:lnTo>
                        <a:pt x="324" y="94"/>
                      </a:lnTo>
                      <a:lnTo>
                        <a:pt x="314" y="116"/>
                      </a:lnTo>
                      <a:lnTo>
                        <a:pt x="296" y="136"/>
                      </a:lnTo>
                      <a:lnTo>
                        <a:pt x="271" y="150"/>
                      </a:lnTo>
                      <a:lnTo>
                        <a:pt x="245" y="160"/>
                      </a:lnTo>
                      <a:lnTo>
                        <a:pt x="211" y="169"/>
                      </a:lnTo>
                      <a:lnTo>
                        <a:pt x="172" y="172"/>
                      </a:lnTo>
                      <a:lnTo>
                        <a:pt x="129" y="172"/>
                      </a:lnTo>
                      <a:lnTo>
                        <a:pt x="84" y="168"/>
                      </a:lnTo>
                      <a:lnTo>
                        <a:pt x="40" y="158"/>
                      </a:lnTo>
                      <a:lnTo>
                        <a:pt x="15" y="141"/>
                      </a:lnTo>
                      <a:lnTo>
                        <a:pt x="1" y="123"/>
                      </a:lnTo>
                      <a:lnTo>
                        <a:pt x="0" y="103"/>
                      </a:lnTo>
                      <a:lnTo>
                        <a:pt x="4" y="83"/>
                      </a:lnTo>
                      <a:lnTo>
                        <a:pt x="18" y="63"/>
                      </a:lnTo>
                      <a:lnTo>
                        <a:pt x="32" y="45"/>
                      </a:lnTo>
                      <a:lnTo>
                        <a:pt x="57" y="31"/>
                      </a:lnTo>
                      <a:lnTo>
                        <a:pt x="44" y="22"/>
                      </a:lnTo>
                    </a:path>
                  </a:pathLst>
                </a:custGeom>
                <a:noFill/>
                <a:ln w="12700" cap="rnd" cmpd="sng">
                  <a:solidFill>
                    <a:srgbClr val="000000"/>
                  </a:solidFill>
                  <a:prstDash val="solid"/>
                  <a:round/>
                  <a:headEnd type="none" w="med" len="med"/>
                  <a:tailEnd type="none" w="med" len="med"/>
                </a:ln>
              </p:spPr>
              <p:txBody>
                <a:bodyPr/>
                <a:lstStyle/>
                <a:p>
                  <a:endParaRPr lang="en-NZ"/>
                </a:p>
              </p:txBody>
            </p:sp>
            <p:grpSp>
              <p:nvGrpSpPr>
                <p:cNvPr id="36890" name="Group 63"/>
                <p:cNvGrpSpPr>
                  <a:grpSpLocks/>
                </p:cNvGrpSpPr>
                <p:nvPr/>
              </p:nvGrpSpPr>
              <p:grpSpPr bwMode="auto">
                <a:xfrm>
                  <a:off x="3741" y="2672"/>
                  <a:ext cx="277" cy="157"/>
                  <a:chOff x="3741" y="2672"/>
                  <a:chExt cx="277" cy="157"/>
                </a:xfrm>
              </p:grpSpPr>
              <p:grpSp>
                <p:nvGrpSpPr>
                  <p:cNvPr id="36891" name="Group 64"/>
                  <p:cNvGrpSpPr>
                    <a:grpSpLocks/>
                  </p:cNvGrpSpPr>
                  <p:nvPr/>
                </p:nvGrpSpPr>
                <p:grpSpPr bwMode="auto">
                  <a:xfrm>
                    <a:off x="3782" y="2701"/>
                    <a:ext cx="185" cy="128"/>
                    <a:chOff x="3782" y="2701"/>
                    <a:chExt cx="185" cy="128"/>
                  </a:xfrm>
                </p:grpSpPr>
                <p:sp>
                  <p:nvSpPr>
                    <p:cNvPr id="36895" name="Oval 65"/>
                    <p:cNvSpPr>
                      <a:spLocks noChangeArrowheads="1"/>
                    </p:cNvSpPr>
                    <p:nvPr/>
                  </p:nvSpPr>
                  <p:spPr bwMode="auto">
                    <a:xfrm>
                      <a:off x="3933" y="2701"/>
                      <a:ext cx="34" cy="128"/>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896" name="Oval 66"/>
                    <p:cNvSpPr>
                      <a:spLocks noChangeArrowheads="1"/>
                    </p:cNvSpPr>
                    <p:nvPr/>
                  </p:nvSpPr>
                  <p:spPr bwMode="auto">
                    <a:xfrm>
                      <a:off x="3782" y="2701"/>
                      <a:ext cx="35" cy="128"/>
                    </a:xfrm>
                    <a:prstGeom prst="ellipse">
                      <a:avLst/>
                    </a:prstGeom>
                    <a:solidFill>
                      <a:srgbClr val="000000"/>
                    </a:solidFill>
                    <a:ln w="12700">
                      <a:solidFill>
                        <a:srgbClr val="000000"/>
                      </a:solidFill>
                      <a:round/>
                      <a:headEnd/>
                      <a:tailEnd/>
                    </a:ln>
                  </p:spPr>
                  <p:txBody>
                    <a:bodyPr wrap="none" anchor="ctr"/>
                    <a:lstStyle/>
                    <a:p>
                      <a:endParaRPr lang="en-NZ"/>
                    </a:p>
                  </p:txBody>
                </p:sp>
              </p:grpSp>
              <p:grpSp>
                <p:nvGrpSpPr>
                  <p:cNvPr id="36892" name="Group 67"/>
                  <p:cNvGrpSpPr>
                    <a:grpSpLocks/>
                  </p:cNvGrpSpPr>
                  <p:nvPr/>
                </p:nvGrpSpPr>
                <p:grpSpPr bwMode="auto">
                  <a:xfrm>
                    <a:off x="3741" y="2672"/>
                    <a:ext cx="277" cy="26"/>
                    <a:chOff x="3741" y="2672"/>
                    <a:chExt cx="277" cy="26"/>
                  </a:xfrm>
                </p:grpSpPr>
                <p:sp>
                  <p:nvSpPr>
                    <p:cNvPr id="36893" name="Freeform 68"/>
                    <p:cNvSpPr>
                      <a:spLocks/>
                    </p:cNvSpPr>
                    <p:nvPr/>
                  </p:nvSpPr>
                  <p:spPr bwMode="auto">
                    <a:xfrm>
                      <a:off x="3741" y="2673"/>
                      <a:ext cx="110" cy="25"/>
                    </a:xfrm>
                    <a:custGeom>
                      <a:avLst/>
                      <a:gdLst>
                        <a:gd name="T0" fmla="*/ 0 w 110"/>
                        <a:gd name="T1" fmla="*/ 24 h 25"/>
                        <a:gd name="T2" fmla="*/ 25 w 110"/>
                        <a:gd name="T3" fmla="*/ 10 h 25"/>
                        <a:gd name="T4" fmla="*/ 50 w 110"/>
                        <a:gd name="T5" fmla="*/ 2 h 25"/>
                        <a:gd name="T6" fmla="*/ 81 w 110"/>
                        <a:gd name="T7" fmla="*/ 0 h 25"/>
                        <a:gd name="T8" fmla="*/ 109 w 110"/>
                        <a:gd name="T9" fmla="*/ 4 h 25"/>
                        <a:gd name="T10" fmla="*/ 0 60000 65536"/>
                        <a:gd name="T11" fmla="*/ 0 60000 65536"/>
                        <a:gd name="T12" fmla="*/ 0 60000 65536"/>
                        <a:gd name="T13" fmla="*/ 0 60000 65536"/>
                        <a:gd name="T14" fmla="*/ 0 60000 65536"/>
                        <a:gd name="T15" fmla="*/ 0 w 110"/>
                        <a:gd name="T16" fmla="*/ 0 h 25"/>
                        <a:gd name="T17" fmla="*/ 110 w 110"/>
                        <a:gd name="T18" fmla="*/ 25 h 25"/>
                      </a:gdLst>
                      <a:ahLst/>
                      <a:cxnLst>
                        <a:cxn ang="T10">
                          <a:pos x="T0" y="T1"/>
                        </a:cxn>
                        <a:cxn ang="T11">
                          <a:pos x="T2" y="T3"/>
                        </a:cxn>
                        <a:cxn ang="T12">
                          <a:pos x="T4" y="T5"/>
                        </a:cxn>
                        <a:cxn ang="T13">
                          <a:pos x="T6" y="T7"/>
                        </a:cxn>
                        <a:cxn ang="T14">
                          <a:pos x="T8" y="T9"/>
                        </a:cxn>
                      </a:cxnLst>
                      <a:rect l="T15" t="T16" r="T17" b="T18"/>
                      <a:pathLst>
                        <a:path w="110" h="25">
                          <a:moveTo>
                            <a:pt x="0" y="24"/>
                          </a:moveTo>
                          <a:lnTo>
                            <a:pt x="25" y="10"/>
                          </a:lnTo>
                          <a:lnTo>
                            <a:pt x="50" y="2"/>
                          </a:lnTo>
                          <a:lnTo>
                            <a:pt x="81" y="0"/>
                          </a:lnTo>
                          <a:lnTo>
                            <a:pt x="109" y="4"/>
                          </a:lnTo>
                        </a:path>
                      </a:pathLst>
                    </a:custGeom>
                    <a:noFill/>
                    <a:ln w="50800" cap="rnd" cmpd="sng">
                      <a:solidFill>
                        <a:srgbClr val="A04000"/>
                      </a:solidFill>
                      <a:prstDash val="solid"/>
                      <a:round/>
                      <a:headEnd type="none" w="med" len="med"/>
                      <a:tailEnd type="none" w="med" len="med"/>
                    </a:ln>
                  </p:spPr>
                  <p:txBody>
                    <a:bodyPr/>
                    <a:lstStyle/>
                    <a:p>
                      <a:endParaRPr lang="en-NZ"/>
                    </a:p>
                  </p:txBody>
                </p:sp>
                <p:sp>
                  <p:nvSpPr>
                    <p:cNvPr id="36894" name="Freeform 69"/>
                    <p:cNvSpPr>
                      <a:spLocks/>
                    </p:cNvSpPr>
                    <p:nvPr/>
                  </p:nvSpPr>
                  <p:spPr bwMode="auto">
                    <a:xfrm>
                      <a:off x="3910" y="2672"/>
                      <a:ext cx="108" cy="24"/>
                    </a:xfrm>
                    <a:custGeom>
                      <a:avLst/>
                      <a:gdLst>
                        <a:gd name="T0" fmla="*/ 107 w 108"/>
                        <a:gd name="T1" fmla="*/ 23 h 24"/>
                        <a:gd name="T2" fmla="*/ 82 w 108"/>
                        <a:gd name="T3" fmla="*/ 11 h 24"/>
                        <a:gd name="T4" fmla="*/ 58 w 108"/>
                        <a:gd name="T5" fmla="*/ 3 h 24"/>
                        <a:gd name="T6" fmla="*/ 28 w 108"/>
                        <a:gd name="T7" fmla="*/ 0 h 24"/>
                        <a:gd name="T8" fmla="*/ 0 w 108"/>
                        <a:gd name="T9" fmla="*/ 3 h 24"/>
                        <a:gd name="T10" fmla="*/ 0 60000 65536"/>
                        <a:gd name="T11" fmla="*/ 0 60000 65536"/>
                        <a:gd name="T12" fmla="*/ 0 60000 65536"/>
                        <a:gd name="T13" fmla="*/ 0 60000 65536"/>
                        <a:gd name="T14" fmla="*/ 0 60000 65536"/>
                        <a:gd name="T15" fmla="*/ 0 w 108"/>
                        <a:gd name="T16" fmla="*/ 0 h 24"/>
                        <a:gd name="T17" fmla="*/ 108 w 108"/>
                        <a:gd name="T18" fmla="*/ 24 h 24"/>
                      </a:gdLst>
                      <a:ahLst/>
                      <a:cxnLst>
                        <a:cxn ang="T10">
                          <a:pos x="T0" y="T1"/>
                        </a:cxn>
                        <a:cxn ang="T11">
                          <a:pos x="T2" y="T3"/>
                        </a:cxn>
                        <a:cxn ang="T12">
                          <a:pos x="T4" y="T5"/>
                        </a:cxn>
                        <a:cxn ang="T13">
                          <a:pos x="T6" y="T7"/>
                        </a:cxn>
                        <a:cxn ang="T14">
                          <a:pos x="T8" y="T9"/>
                        </a:cxn>
                      </a:cxnLst>
                      <a:rect l="T15" t="T16" r="T17" b="T18"/>
                      <a:pathLst>
                        <a:path w="108" h="24">
                          <a:moveTo>
                            <a:pt x="107" y="23"/>
                          </a:moveTo>
                          <a:lnTo>
                            <a:pt x="82" y="11"/>
                          </a:lnTo>
                          <a:lnTo>
                            <a:pt x="58" y="3"/>
                          </a:lnTo>
                          <a:lnTo>
                            <a:pt x="28" y="0"/>
                          </a:lnTo>
                          <a:lnTo>
                            <a:pt x="0" y="3"/>
                          </a:lnTo>
                        </a:path>
                      </a:pathLst>
                    </a:custGeom>
                    <a:noFill/>
                    <a:ln w="50800" cap="rnd" cmpd="sng">
                      <a:solidFill>
                        <a:srgbClr val="A04000"/>
                      </a:solidFill>
                      <a:prstDash val="solid"/>
                      <a:round/>
                      <a:headEnd type="none" w="med" len="med"/>
                      <a:tailEnd type="none" w="med" len="med"/>
                    </a:ln>
                  </p:spPr>
                  <p:txBody>
                    <a:bodyPr/>
                    <a:lstStyle/>
                    <a:p>
                      <a:endParaRPr lang="en-NZ"/>
                    </a:p>
                  </p:txBody>
                </p:sp>
              </p:grpSp>
            </p:grpSp>
          </p:grpSp>
        </p:grpSp>
      </p:grpSp>
      <p:sp>
        <p:nvSpPr>
          <p:cNvPr id="36878" name="Rectangle 70"/>
          <p:cNvSpPr>
            <a:spLocks noChangeArrowheads="1"/>
          </p:cNvSpPr>
          <p:nvPr/>
        </p:nvSpPr>
        <p:spPr bwMode="auto">
          <a:xfrm>
            <a:off x="3486732" y="4772372"/>
            <a:ext cx="1292225" cy="459100"/>
          </a:xfrm>
          <a:prstGeom prst="rect">
            <a:avLst/>
          </a:prstGeom>
          <a:solidFill>
            <a:srgbClr val="FFFFFF">
              <a:alpha val="78824"/>
            </a:srgbClr>
          </a:solidFill>
          <a:ln w="12700">
            <a:noFill/>
            <a:miter lim="800000"/>
            <a:headEnd/>
            <a:tailEnd/>
          </a:ln>
        </p:spPr>
        <p:txBody>
          <a:bodyPr lIns="90488" tIns="44450" rIns="90488" bIns="44450">
            <a:spAutoFit/>
          </a:bodyPr>
          <a:lstStyle/>
          <a:p>
            <a:pPr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Sample</a:t>
            </a:r>
          </a:p>
        </p:txBody>
      </p:sp>
      <p:sp>
        <p:nvSpPr>
          <p:cNvPr id="36879" name="Line 71"/>
          <p:cNvSpPr>
            <a:spLocks noChangeShapeType="1"/>
          </p:cNvSpPr>
          <p:nvPr/>
        </p:nvSpPr>
        <p:spPr bwMode="auto">
          <a:xfrm>
            <a:off x="4114800" y="3581400"/>
            <a:ext cx="228600" cy="0"/>
          </a:xfrm>
          <a:prstGeom prst="line">
            <a:avLst/>
          </a:prstGeom>
          <a:noFill/>
          <a:ln w="28575">
            <a:solidFill>
              <a:srgbClr val="000000"/>
            </a:solidFill>
            <a:round/>
            <a:headEnd/>
            <a:tailEnd/>
          </a:ln>
        </p:spPr>
        <p:txBody>
          <a:bodyPr wrap="none" anchor="ctr"/>
          <a:lstStyle/>
          <a:p>
            <a:endParaRPr lang="en-NZ"/>
          </a:p>
        </p:txBody>
      </p:sp>
      <p:grpSp>
        <p:nvGrpSpPr>
          <p:cNvPr id="36880" name="Group 72"/>
          <p:cNvGrpSpPr>
            <a:grpSpLocks/>
          </p:cNvGrpSpPr>
          <p:nvPr/>
        </p:nvGrpSpPr>
        <p:grpSpPr bwMode="auto">
          <a:xfrm>
            <a:off x="6553200" y="1981200"/>
            <a:ext cx="2286000" cy="1905000"/>
            <a:chOff x="4128" y="1248"/>
            <a:chExt cx="1440" cy="1200"/>
          </a:xfrm>
        </p:grpSpPr>
        <p:sp>
          <p:nvSpPr>
            <p:cNvPr id="36882" name="AutoShape 73"/>
            <p:cNvSpPr>
              <a:spLocks noChangeArrowheads="1"/>
            </p:cNvSpPr>
            <p:nvPr/>
          </p:nvSpPr>
          <p:spPr bwMode="auto">
            <a:xfrm>
              <a:off x="4128" y="1248"/>
              <a:ext cx="1436" cy="1200"/>
            </a:xfrm>
            <a:prstGeom prst="wedgeRoundRectCallout">
              <a:avLst>
                <a:gd name="adj1" fmla="val -36528"/>
                <a:gd name="adj2" fmla="val 66667"/>
                <a:gd name="adj3" fmla="val 16667"/>
              </a:avLst>
            </a:prstGeom>
            <a:solidFill>
              <a:srgbClr val="FDE0BD"/>
            </a:solidFill>
            <a:ln w="12700">
              <a:solidFill>
                <a:schemeClr val="tx1"/>
              </a:solidFill>
              <a:miter lim="800000"/>
              <a:headEnd/>
              <a:tailEnd/>
            </a:ln>
          </p:spPr>
          <p:txBody>
            <a:bodyPr wrap="none" anchor="ctr"/>
            <a:lstStyle/>
            <a:p>
              <a:pPr algn="ctr"/>
              <a:endParaRPr lang="en-US" sz="2400" b="1"/>
            </a:p>
          </p:txBody>
        </p:sp>
        <p:sp>
          <p:nvSpPr>
            <p:cNvPr id="36883" name="Rectangle 74"/>
            <p:cNvSpPr>
              <a:spLocks noChangeArrowheads="1"/>
            </p:cNvSpPr>
            <p:nvPr/>
          </p:nvSpPr>
          <p:spPr bwMode="auto">
            <a:xfrm>
              <a:off x="4176" y="1344"/>
              <a:ext cx="1392" cy="989"/>
            </a:xfrm>
            <a:prstGeom prst="rect">
              <a:avLst/>
            </a:prstGeom>
            <a:noFill/>
            <a:ln w="9525">
              <a:noFill/>
              <a:miter lim="800000"/>
              <a:headEnd/>
              <a:tailEnd/>
            </a:ln>
          </p:spPr>
          <p:txBody>
            <a:bodyPr>
              <a:spAutoFit/>
            </a:bodyPr>
            <a:lstStyle/>
            <a:p>
              <a:r>
                <a:rPr lang="en-US" sz="2400" b="1" dirty="0">
                  <a:latin typeface="Times New Roman" panose="02020603050405020304" pitchFamily="18" charset="0"/>
                  <a:cs typeface="Times New Roman" panose="02020603050405020304" pitchFamily="18" charset="0"/>
                </a:rPr>
                <a:t>I am 95% confident that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between 137 &amp; 145ml.</a:t>
              </a:r>
            </a:p>
          </p:txBody>
        </p:sp>
      </p:grpSp>
      <p:sp>
        <p:nvSpPr>
          <p:cNvPr id="36881" name="Line 75"/>
          <p:cNvSpPr>
            <a:spLocks noChangeShapeType="1"/>
          </p:cNvSpPr>
          <p:nvPr/>
        </p:nvSpPr>
        <p:spPr bwMode="auto">
          <a:xfrm>
            <a:off x="4572000" y="2743200"/>
            <a:ext cx="0" cy="304800"/>
          </a:xfrm>
          <a:prstGeom prst="line">
            <a:avLst/>
          </a:prstGeom>
          <a:noFill/>
          <a:ln w="19050">
            <a:solidFill>
              <a:schemeClr val="tx1"/>
            </a:solidFill>
            <a:round/>
            <a:headEnd/>
            <a:tailEnd type="triangle" w="med" len="med"/>
          </a:ln>
        </p:spPr>
        <p:txBody>
          <a:bodyPr wrap="none" anchor="ctr"/>
          <a:lstStyle/>
          <a:p>
            <a:endParaRPr lang="en-NZ"/>
          </a:p>
        </p:txBody>
      </p:sp>
      <p:sp>
        <p:nvSpPr>
          <p:cNvPr id="4" name="Footer Placeholder 3">
            <a:extLst>
              <a:ext uri="{FF2B5EF4-FFF2-40B4-BE49-F238E27FC236}">
                <a16:creationId xmlns:a16="http://schemas.microsoft.com/office/drawing/2014/main" id="{ABA314C7-3086-4C2E-BEB2-2ED87FD65AE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302DDF9-D0DA-471B-83E8-D4F6B9E02C75}"/>
              </a:ext>
            </a:extLst>
          </p:cNvPr>
          <p:cNvSpPr>
            <a:spLocks noGrp="1"/>
          </p:cNvSpPr>
          <p:nvPr>
            <p:ph type="dt" sz="half" idx="12"/>
          </p:nvPr>
        </p:nvSpPr>
        <p:spPr/>
        <p:txBody>
          <a:bodyPr/>
          <a:lstStyle/>
          <a:p>
            <a:fld id="{8C6E032D-1DDC-4D86-80BA-9B9A1178D2BD}" type="datetime5">
              <a:rPr lang="en-NZ" altLang="en-US" smtClean="0"/>
              <a:t>26-May-23</a:t>
            </a:fld>
            <a:endParaRPr lang="en-US" altLang="en-US"/>
          </a:p>
        </p:txBody>
      </p:sp>
      <p:sp>
        <p:nvSpPr>
          <p:cNvPr id="6" name="Slide Number Placeholder 5">
            <a:extLst>
              <a:ext uri="{FF2B5EF4-FFF2-40B4-BE49-F238E27FC236}">
                <a16:creationId xmlns:a16="http://schemas.microsoft.com/office/drawing/2014/main" id="{DB4F1324-630C-4C84-80E7-6F6DDD605319}"/>
              </a:ext>
            </a:extLst>
          </p:cNvPr>
          <p:cNvSpPr>
            <a:spLocks noGrp="1"/>
          </p:cNvSpPr>
          <p:nvPr>
            <p:ph type="sldNum" sz="quarter" idx="11"/>
          </p:nvPr>
        </p:nvSpPr>
        <p:spPr/>
        <p:txBody>
          <a:bodyPr/>
          <a:lstStyle/>
          <a:p>
            <a:fld id="{E6D38F6D-B68C-43EA-8D93-D9BC679B8240}" type="slidenum">
              <a:rPr lang="en-US" altLang="en-US" smtClean="0"/>
              <a:pPr/>
              <a:t>6</a:t>
            </a:fld>
            <a:endParaRPr lang="en-US" altLang="en-US"/>
          </a:p>
        </p:txBody>
      </p:sp>
    </p:spTree>
    <p:extLst>
      <p:ext uri="{BB962C8B-B14F-4D97-AF65-F5344CB8AC3E}">
        <p14:creationId xmlns:p14="http://schemas.microsoft.com/office/powerpoint/2010/main" val="54282988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Construct a 99% confidence interval estimate for the mean nitrate content for each 100 kg bag in the company. Assume that the population from which the sample is selected is normal.</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6FF9E4B-759F-4FA3-A449-73D5979BF79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03DAE46-DAF9-430E-A381-F6CDDED8F343}"/>
              </a:ext>
            </a:extLst>
          </p:cNvPr>
          <p:cNvSpPr>
            <a:spLocks noGrp="1"/>
          </p:cNvSpPr>
          <p:nvPr>
            <p:ph type="dt" sz="half" idx="12"/>
          </p:nvPr>
        </p:nvSpPr>
        <p:spPr/>
        <p:txBody>
          <a:bodyPr/>
          <a:lstStyle/>
          <a:p>
            <a:fld id="{18FD3AAF-9002-484E-95AF-A5B0A3EA5839}"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55E9F520-3104-40F6-94C7-30719D5D67DB}"/>
              </a:ext>
            </a:extLst>
          </p:cNvPr>
          <p:cNvSpPr>
            <a:spLocks noGrp="1"/>
          </p:cNvSpPr>
          <p:nvPr>
            <p:ph type="sldNum" sz="quarter" idx="11"/>
          </p:nvPr>
        </p:nvSpPr>
        <p:spPr/>
        <p:txBody>
          <a:bodyPr/>
          <a:lstStyle/>
          <a:p>
            <a:fld id="{E6D38F6D-B68C-43EA-8D93-D9BC679B8240}" type="slidenum">
              <a:rPr lang="en-US" altLang="en-US" smtClean="0"/>
              <a:pPr/>
              <a:t>60</a:t>
            </a:fld>
            <a:endParaRPr lang="en-US" altLang="en-US"/>
          </a:p>
        </p:txBody>
      </p:sp>
    </p:spTree>
    <p:extLst>
      <p:ext uri="{BB962C8B-B14F-4D97-AF65-F5344CB8AC3E}">
        <p14:creationId xmlns:p14="http://schemas.microsoft.com/office/powerpoint/2010/main" val="250092561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63460"/>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 </a:t>
            </a:r>
          </a:p>
          <a:p>
            <a:pPr marL="0" indent="0" algn="just">
              <a:buNone/>
            </a:pPr>
            <a:r>
              <a:rPr lang="en-US" sz="2800" dirty="0">
                <a:latin typeface="Times New Roman" panose="02020603050405020304" pitchFamily="18" charset="0"/>
                <a:cs typeface="Times New Roman" panose="02020603050405020304" pitchFamily="18" charset="0"/>
              </a:rPr>
              <a:t>In a test of the Atkins weight loss program, 12 individuals participated in a randomized trial with overweight adults. After 12 months, the mean weight loss was found to be 2.5 lb, with a standard deviation 1.8 lb. Construct a 95% confidence interval estimate of the mean weight loss for such subjects. Assume that the sample is from a normally distributed population.</a:t>
            </a:r>
          </a:p>
        </p:txBody>
      </p:sp>
      <p:sp>
        <p:nvSpPr>
          <p:cNvPr id="5" name="Footer Placeholder 4">
            <a:extLst>
              <a:ext uri="{FF2B5EF4-FFF2-40B4-BE49-F238E27FC236}">
                <a16:creationId xmlns:a16="http://schemas.microsoft.com/office/drawing/2014/main" id="{277B3FA2-F8DA-469D-9789-AC30F8CA5F5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F9DED41-D007-44FE-99EA-BBA74AF2AE4C}"/>
              </a:ext>
            </a:extLst>
          </p:cNvPr>
          <p:cNvSpPr>
            <a:spLocks noGrp="1"/>
          </p:cNvSpPr>
          <p:nvPr>
            <p:ph type="dt" sz="half" idx="12"/>
          </p:nvPr>
        </p:nvSpPr>
        <p:spPr/>
        <p:txBody>
          <a:bodyPr/>
          <a:lstStyle/>
          <a:p>
            <a:fld id="{F6DE5110-FF5B-43E7-A8CC-822D550DE750}"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F0668B37-18B3-4969-AFB9-4924D94BD961}"/>
              </a:ext>
            </a:extLst>
          </p:cNvPr>
          <p:cNvSpPr>
            <a:spLocks noGrp="1"/>
          </p:cNvSpPr>
          <p:nvPr>
            <p:ph type="sldNum" sz="quarter" idx="11"/>
          </p:nvPr>
        </p:nvSpPr>
        <p:spPr/>
        <p:txBody>
          <a:bodyPr/>
          <a:lstStyle/>
          <a:p>
            <a:fld id="{E6D38F6D-B68C-43EA-8D93-D9BC679B8240}" type="slidenum">
              <a:rPr lang="en-US" altLang="en-US" smtClean="0"/>
              <a:pPr/>
              <a:t>61</a:t>
            </a:fld>
            <a:endParaRPr lang="en-US" altLang="en-US"/>
          </a:p>
        </p:txBody>
      </p:sp>
    </p:spTree>
    <p:extLst>
      <p:ext uri="{BB962C8B-B14F-4D97-AF65-F5344CB8AC3E}">
        <p14:creationId xmlns:p14="http://schemas.microsoft.com/office/powerpoint/2010/main" val="207800283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62</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05</a:t>
            </a:r>
          </a:p>
          <a:p>
            <a:pPr lvl="2"/>
            <a:r>
              <a:rPr lang="en-US" sz="3600" dirty="0">
                <a:latin typeface="Times New Roman" panose="02020603050405020304" pitchFamily="18" charset="0"/>
                <a:cs typeface="Times New Roman" panose="02020603050405020304" pitchFamily="18" charset="0"/>
              </a:rPr>
              <a:t>Question 07</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015961"/>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41090" y="3049398"/>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41090" y="3049398"/>
                <a:ext cx="8229600" cy="1371600"/>
              </a:xfrm>
              <a:blipFill rotWithShape="0">
                <a:blip r:embed="rId2"/>
                <a:stretch>
                  <a:fillRect t="-12000" b="-275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D025CC-FF5A-472B-A628-F91FC43ED6D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792D8F4-BF0B-474A-B594-6C419340B0C6}"/>
              </a:ext>
            </a:extLst>
          </p:cNvPr>
          <p:cNvSpPr>
            <a:spLocks noGrp="1"/>
          </p:cNvSpPr>
          <p:nvPr>
            <p:ph type="dt" sz="half" idx="12"/>
          </p:nvPr>
        </p:nvSpPr>
        <p:spPr/>
        <p:txBody>
          <a:bodyPr/>
          <a:lstStyle/>
          <a:p>
            <a:fld id="{F95CBA57-B088-4F2F-8BCD-7CA02D431A45}"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292E0708-F129-4593-8391-9C9AB6DF2E5B}"/>
              </a:ext>
            </a:extLst>
          </p:cNvPr>
          <p:cNvSpPr>
            <a:spLocks noGrp="1"/>
          </p:cNvSpPr>
          <p:nvPr>
            <p:ph type="sldNum" sz="quarter" idx="11"/>
          </p:nvPr>
        </p:nvSpPr>
        <p:spPr/>
        <p:txBody>
          <a:bodyPr/>
          <a:lstStyle/>
          <a:p>
            <a:fld id="{E6D38F6D-B68C-43EA-8D93-D9BC679B8240}" type="slidenum">
              <a:rPr lang="en-US" altLang="en-US" smtClean="0"/>
              <a:pPr/>
              <a:t>63</a:t>
            </a:fld>
            <a:endParaRPr lang="en-US" altLang="en-US"/>
          </a:p>
        </p:txBody>
      </p:sp>
    </p:spTree>
    <p:extLst>
      <p:ext uri="{BB962C8B-B14F-4D97-AF65-F5344CB8AC3E}">
        <p14:creationId xmlns:p14="http://schemas.microsoft.com/office/powerpoint/2010/main" val="312565169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point estimate of the population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the sample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The point estimate of the population standard deviation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dirty="0">
                    <a:latin typeface="Times New Roman" panose="02020603050405020304" pitchFamily="18" charset="0"/>
                    <a:cs typeface="Times New Roman" panose="02020603050405020304" pitchFamily="18" charset="0"/>
                  </a:rPr>
                  <a:t> is the sample standard deviation </a:t>
                </a:r>
                <a:r>
                  <a:rPr lang="en-IN" i="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When the </a:t>
                </a:r>
                <a:r>
                  <a:rPr lang="en-IN" dirty="0">
                    <a:solidFill>
                      <a:srgbClr val="00B050"/>
                    </a:solidFill>
                    <a:latin typeface="Times New Roman" panose="02020603050405020304" pitchFamily="18" charset="0"/>
                    <a:cs typeface="Times New Roman" panose="02020603050405020304" pitchFamily="18" charset="0"/>
                  </a:rPr>
                  <a:t>population distribution is normal</a:t>
                </a:r>
                <a:r>
                  <a:rPr lang="en-IN" dirty="0">
                    <a:latin typeface="Times New Roman" panose="02020603050405020304" pitchFamily="18" charset="0"/>
                    <a:cs typeface="Times New Roman" panose="02020603050405020304" pitchFamily="18" charset="0"/>
                  </a:rPr>
                  <a:t>, the statistic Chi-square,</a:t>
                </a:r>
              </a:p>
              <a:p>
                <a:pPr marL="0" indent="0" algn="jus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num>
                        <m:den>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has a Chi-square distribution with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oMath>
                </a14:m>
                <a:r>
                  <a:rPr lang="en-IN" dirty="0">
                    <a:latin typeface="Times New Roman" panose="02020603050405020304" pitchFamily="18" charset="0"/>
                    <a:cs typeface="Times New Roman" panose="02020603050405020304" pitchFamily="18" charset="0"/>
                  </a:rPr>
                  <a:t>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51794"/>
                <a:ext cx="8229600" cy="3886200"/>
              </a:xfrm>
              <a:blipFill>
                <a:blip r:embed="rId2"/>
                <a:stretch>
                  <a:fillRect l="-1852" t="-2198" r="-1926" b="-4065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BAAC53BC-CA24-422E-924F-C665916A58B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478727C-AF93-48FD-875A-D1AD616C3C6C}"/>
              </a:ext>
            </a:extLst>
          </p:cNvPr>
          <p:cNvSpPr>
            <a:spLocks noGrp="1"/>
          </p:cNvSpPr>
          <p:nvPr>
            <p:ph type="dt" sz="half" idx="12"/>
          </p:nvPr>
        </p:nvSpPr>
        <p:spPr/>
        <p:txBody>
          <a:bodyPr/>
          <a:lstStyle/>
          <a:p>
            <a:fld id="{9525BA78-4007-4AD2-AC05-FCFD41AEAEA0}"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EBA5ED76-15DB-4865-8C08-55A794D7F42D}"/>
              </a:ext>
            </a:extLst>
          </p:cNvPr>
          <p:cNvSpPr>
            <a:spLocks noGrp="1"/>
          </p:cNvSpPr>
          <p:nvPr>
            <p:ph type="sldNum" sz="quarter" idx="11"/>
          </p:nvPr>
        </p:nvSpPr>
        <p:spPr/>
        <p:txBody>
          <a:bodyPr/>
          <a:lstStyle/>
          <a:p>
            <a:fld id="{E6D38F6D-B68C-43EA-8D93-D9BC679B8240}" type="slidenum">
              <a:rPr lang="en-US" altLang="en-US" smtClean="0"/>
              <a:pPr/>
              <a:t>64</a:t>
            </a:fld>
            <a:endParaRPr lang="en-US" altLang="en-US"/>
          </a:p>
        </p:txBody>
      </p:sp>
    </p:spTree>
    <p:extLst>
      <p:ext uri="{BB962C8B-B14F-4D97-AF65-F5344CB8AC3E}">
        <p14:creationId xmlns:p14="http://schemas.microsoft.com/office/powerpoint/2010/main" val="44378689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6294" y="567559"/>
            <a:ext cx="5794166" cy="4519448"/>
          </a:xfrm>
          <a:prstGeom prst="rect">
            <a:avLst/>
          </a:prstGeom>
        </p:spPr>
      </p:pic>
      <p:sp>
        <p:nvSpPr>
          <p:cNvPr id="2" name="TextBox 1"/>
          <p:cNvSpPr txBox="1"/>
          <p:nvPr/>
        </p:nvSpPr>
        <p:spPr>
          <a:xfrm>
            <a:off x="578069" y="5181600"/>
            <a:ext cx="8219090" cy="107721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Chi-square distributions for different degrees of freedom</a:t>
            </a:r>
            <a:endParaRPr lang="en-GB" sz="32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43B190F-3442-4FD6-A04A-0F93132DE484}"/>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685019E-7038-43D3-B1F0-C591234C1E23}"/>
              </a:ext>
            </a:extLst>
          </p:cNvPr>
          <p:cNvSpPr>
            <a:spLocks noGrp="1"/>
          </p:cNvSpPr>
          <p:nvPr>
            <p:ph type="dt" sz="half" idx="12"/>
          </p:nvPr>
        </p:nvSpPr>
        <p:spPr/>
        <p:txBody>
          <a:bodyPr/>
          <a:lstStyle/>
          <a:p>
            <a:fld id="{ED95EBCA-A28E-4ACA-9844-9239334C14ED}"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B6343FAF-E880-4328-8135-D857A047EF51}"/>
              </a:ext>
            </a:extLst>
          </p:cNvPr>
          <p:cNvSpPr>
            <a:spLocks noGrp="1"/>
          </p:cNvSpPr>
          <p:nvPr>
            <p:ph type="sldNum" sz="quarter" idx="11"/>
          </p:nvPr>
        </p:nvSpPr>
        <p:spPr/>
        <p:txBody>
          <a:bodyPr/>
          <a:lstStyle/>
          <a:p>
            <a:fld id="{E6D38F6D-B68C-43EA-8D93-D9BC679B8240}" type="slidenum">
              <a:rPr lang="en-US" altLang="en-US" smtClean="0"/>
              <a:pPr/>
              <a:t>65</a:t>
            </a:fld>
            <a:endParaRPr lang="en-US" altLang="en-US"/>
          </a:p>
        </p:txBody>
      </p:sp>
    </p:spTree>
    <p:extLst>
      <p:ext uri="{BB962C8B-B14F-4D97-AF65-F5344CB8AC3E}">
        <p14:creationId xmlns:p14="http://schemas.microsoft.com/office/powerpoint/2010/main" val="68402724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6230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oMath>
                </a14:m>
                <a:r>
                  <a:rPr lang="en-IN" dirty="0">
                    <a:latin typeface="Times New Roman" panose="02020603050405020304" pitchFamily="18" charset="0"/>
                    <a:cs typeface="Times New Roman" panose="02020603050405020304" pitchFamily="18" charset="0"/>
                  </a:rPr>
                  <a:t> confidence interval for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computed as,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solidFill>
                                <a:schemeClr val="bg2">
                                  <a:lumMod val="75000"/>
                                </a:schemeClr>
                              </a:solidFill>
                              <a:latin typeface="Cambria Math" panose="02040503050406030204" pitchFamily="18" charset="0"/>
                              <a:cs typeface="Times New Roman" panose="02020603050405020304" pitchFamily="18" charset="0"/>
                            </a:rPr>
                          </m:ctrlPr>
                        </m:dPr>
                        <m:e>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solidFill>
                                        <a:schemeClr val="bg2">
                                          <a:lumMod val="75000"/>
                                        </a:schemeClr>
                                      </a:solidFill>
                                      <a:latin typeface="Cambria Math" panose="02040503050406030204" pitchFamily="18" charset="0"/>
                                      <a:cs typeface="Times New Roman" panose="02020603050405020304" pitchFamily="18" charset="0"/>
                                    </a:rPr>
                                    <m:t>𝑈</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r>
                            <a:rPr lang="en-GB" i="1">
                              <a:solidFill>
                                <a:schemeClr val="bg2">
                                  <a:lumMod val="75000"/>
                                </a:schemeClr>
                              </a:solidFill>
                              <a:latin typeface="Cambria Math" panose="02040503050406030204" pitchFamily="18" charset="0"/>
                              <a:cs typeface="Times New Roman" panose="02020603050405020304" pitchFamily="18" charset="0"/>
                            </a:rPr>
                            <m:t> ,</m:t>
                          </m:r>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i="1">
                                      <a:solidFill>
                                        <a:schemeClr val="bg2">
                                          <a:lumMod val="75000"/>
                                        </a:schemeClr>
                                      </a:solidFill>
                                      <a:latin typeface="Cambria Math" panose="02040503050406030204" pitchFamily="18" charset="0"/>
                                      <a:cs typeface="Times New Roman" panose="02020603050405020304" pitchFamily="18" charset="0"/>
                                    </a:rPr>
                                    <m:t>𝐿</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e>
                      </m:d>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Table 4: Chi-square Table in the Appendix II so that the upper area is </a:t>
                </a:r>
                <a14:m>
                  <m:oMath xmlns:m="http://schemas.openxmlformats.org/officeDocument/2006/math">
                    <m:f>
                      <m:fPr>
                        <m:type m:val="skw"/>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lower area is </a:t>
                </a:r>
                <a14:m>
                  <m:oMath xmlns:m="http://schemas.openxmlformats.org/officeDocument/2006/math">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that is, </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&gt;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e>
                    </m:d>
                    <m:r>
                      <a:rPr lang="en-GB" b="0" i="1" smtClean="0">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r>
                          <a:rPr lang="en-GB" b="0" i="1" smtClean="0">
                            <a:latin typeface="Cambria Math" panose="02040503050406030204" pitchFamily="18" charset="0"/>
                            <a:cs typeface="Times New Roman" panose="02020603050405020304" pitchFamily="18" charset="0"/>
                          </a:rPr>
                          <m:t> </m:t>
                        </m:r>
                      </m:den>
                    </m:f>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i="1">
                        <a:latin typeface="Cambria Math" panose="02040503050406030204" pitchFamily="18" charset="0"/>
                        <a:cs typeface="Times New Roman" panose="02020603050405020304" pitchFamily="18" charset="0"/>
                      </a:rPr>
                      <m:t>𝑃</m:t>
                    </m:r>
                    <m:d>
                      <m:dPr>
                        <m:ctrlPr>
                          <a:rPr lang="en-GB" i="1">
                            <a:latin typeface="Cambria Math" panose="02040503050406030204" pitchFamily="18" charset="0"/>
                            <a:cs typeface="Times New Roman" panose="02020603050405020304" pitchFamily="18" charset="0"/>
                          </a:rPr>
                        </m:ctrlPr>
                      </m:dPr>
                      <m:e>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p>
                            <m:r>
                              <a:rPr lang="en-GB" i="1">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&lt;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e>
                    </m:d>
                    <m:r>
                      <a:rPr lang="en-GB" i="1">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62304"/>
                <a:ext cx="8229600" cy="3886200"/>
              </a:xfrm>
              <a:blipFill>
                <a:blip r:embed="rId2"/>
                <a:stretch>
                  <a:fillRect l="-1852" t="-2194" r="-1926" b="-42006"/>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C32AB903-C4ED-4BD7-98A7-76EADAAB7F9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8320F76-C357-49AA-A39F-1161581FCB61}"/>
              </a:ext>
            </a:extLst>
          </p:cNvPr>
          <p:cNvSpPr>
            <a:spLocks noGrp="1"/>
          </p:cNvSpPr>
          <p:nvPr>
            <p:ph type="dt" sz="half" idx="12"/>
          </p:nvPr>
        </p:nvSpPr>
        <p:spPr/>
        <p:txBody>
          <a:bodyPr/>
          <a:lstStyle/>
          <a:p>
            <a:fld id="{A3985D51-9380-4483-BC7E-31BBCAE38D38}"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F6F852B9-0899-4BB3-9AC5-88960B8FB51B}"/>
              </a:ext>
            </a:extLst>
          </p:cNvPr>
          <p:cNvSpPr>
            <a:spLocks noGrp="1"/>
          </p:cNvSpPr>
          <p:nvPr>
            <p:ph type="sldNum" sz="quarter" idx="11"/>
          </p:nvPr>
        </p:nvSpPr>
        <p:spPr/>
        <p:txBody>
          <a:bodyPr/>
          <a:lstStyle/>
          <a:p>
            <a:fld id="{E6D38F6D-B68C-43EA-8D93-D9BC679B8240}" type="slidenum">
              <a:rPr lang="en-US" altLang="en-US" smtClean="0"/>
              <a:pPr/>
              <a:t>66</a:t>
            </a:fld>
            <a:endParaRPr lang="en-US" altLang="en-US"/>
          </a:p>
        </p:txBody>
      </p:sp>
    </p:spTree>
    <p:extLst>
      <p:ext uri="{BB962C8B-B14F-4D97-AF65-F5344CB8AC3E}">
        <p14:creationId xmlns:p14="http://schemas.microsoft.com/office/powerpoint/2010/main" val="187129703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1F954-0E03-ABE4-CEF7-FCA5E4ACA12C}"/>
              </a:ext>
            </a:extLst>
          </p:cNvPr>
          <p:cNvPicPr>
            <a:picLocks noChangeAspect="1"/>
          </p:cNvPicPr>
          <p:nvPr/>
        </p:nvPicPr>
        <p:blipFill>
          <a:blip r:embed="rId2"/>
          <a:stretch>
            <a:fillRect/>
          </a:stretch>
        </p:blipFill>
        <p:spPr>
          <a:xfrm>
            <a:off x="1844902" y="93746"/>
            <a:ext cx="5454196" cy="6670507"/>
          </a:xfrm>
          <a:prstGeom prst="rect">
            <a:avLst/>
          </a:prstGeom>
        </p:spPr>
      </p:pic>
      <p:sp>
        <p:nvSpPr>
          <p:cNvPr id="5" name="Footer Placeholder 4">
            <a:extLst>
              <a:ext uri="{FF2B5EF4-FFF2-40B4-BE49-F238E27FC236}">
                <a16:creationId xmlns:a16="http://schemas.microsoft.com/office/drawing/2014/main" id="{FBA51A9B-E10B-46B2-84E6-0454CFB4DC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B90A454-58E7-48FC-8AFF-29256E096970}"/>
              </a:ext>
            </a:extLst>
          </p:cNvPr>
          <p:cNvSpPr>
            <a:spLocks noGrp="1"/>
          </p:cNvSpPr>
          <p:nvPr>
            <p:ph type="dt" sz="half" idx="12"/>
          </p:nvPr>
        </p:nvSpPr>
        <p:spPr/>
        <p:txBody>
          <a:bodyPr/>
          <a:lstStyle/>
          <a:p>
            <a:fld id="{3790D40E-3F7C-4808-B2DB-B39DE0131F52}"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EEEEC4C6-F84A-412A-8380-6B8316BD08EC}"/>
              </a:ext>
            </a:extLst>
          </p:cNvPr>
          <p:cNvSpPr>
            <a:spLocks noGrp="1"/>
          </p:cNvSpPr>
          <p:nvPr>
            <p:ph type="sldNum" sz="quarter" idx="11"/>
          </p:nvPr>
        </p:nvSpPr>
        <p:spPr/>
        <p:txBody>
          <a:bodyPr/>
          <a:lstStyle/>
          <a:p>
            <a:fld id="{E6D38F6D-B68C-43EA-8D93-D9BC679B8240}" type="slidenum">
              <a:rPr lang="en-US" altLang="en-US" smtClean="0"/>
              <a:pPr/>
              <a:t>67</a:t>
            </a:fld>
            <a:endParaRPr lang="en-US" altLang="en-US"/>
          </a:p>
        </p:txBody>
      </p:sp>
    </p:spTree>
    <p:extLst>
      <p:ext uri="{BB962C8B-B14F-4D97-AF65-F5344CB8AC3E}">
        <p14:creationId xmlns:p14="http://schemas.microsoft.com/office/powerpoint/2010/main" val="74704267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524" y="541282"/>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 </a:t>
            </a:r>
          </a:p>
          <a:p>
            <a:pPr marL="0" indent="0" algn="just">
              <a:buNone/>
            </a:pPr>
            <a:r>
              <a:rPr lang="en-IN" dirty="0">
                <a:latin typeface="Times New Roman" panose="02020603050405020304" pitchFamily="18" charset="0"/>
                <a:cs typeface="Times New Roman" panose="02020603050405020304" pitchFamily="18" charset="0"/>
              </a:rPr>
              <a:t>The U.S. Department of Transportation reported the number of miles that residents of metropolitan areas travel per day in a car (1994 Information Please Environmental Almanac). Suppose a simple random sample of 15 residents of Mankato, Minnesota provided the following data on car miles per day.</a:t>
            </a:r>
          </a:p>
          <a:p>
            <a:pPr marL="0" indent="0" algn="just">
              <a:buNone/>
            </a:pPr>
            <a:r>
              <a:rPr lang="en-GB" dirty="0">
                <a:latin typeface="Times New Roman" panose="02020603050405020304" pitchFamily="18" charset="0"/>
                <a:cs typeface="Times New Roman" panose="02020603050405020304" pitchFamily="18" charset="0"/>
              </a:rPr>
              <a:t>20   20   28   16   11  17   23   16   22</a:t>
            </a:r>
          </a:p>
          <a:p>
            <a:pPr marL="0" indent="0" algn="just">
              <a:buNone/>
            </a:pPr>
            <a:r>
              <a:rPr lang="en-GB" dirty="0">
                <a:latin typeface="Times New Roman" panose="02020603050405020304" pitchFamily="18" charset="0"/>
                <a:cs typeface="Times New Roman" panose="02020603050405020304" pitchFamily="18" charset="0"/>
              </a:rPr>
              <a:t>18   10   22   29   19   32</a:t>
            </a:r>
          </a:p>
        </p:txBody>
      </p:sp>
      <p:sp>
        <p:nvSpPr>
          <p:cNvPr id="5" name="Footer Placeholder 4">
            <a:extLst>
              <a:ext uri="{FF2B5EF4-FFF2-40B4-BE49-F238E27FC236}">
                <a16:creationId xmlns:a16="http://schemas.microsoft.com/office/drawing/2014/main" id="{305DF452-E19D-491E-B7E7-7643A58AE88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88733CD1-6ED8-4DD9-A25D-66B967EB56BC}"/>
              </a:ext>
            </a:extLst>
          </p:cNvPr>
          <p:cNvSpPr>
            <a:spLocks noGrp="1"/>
          </p:cNvSpPr>
          <p:nvPr>
            <p:ph type="dt" sz="half" idx="12"/>
          </p:nvPr>
        </p:nvSpPr>
        <p:spPr/>
        <p:txBody>
          <a:bodyPr/>
          <a:lstStyle/>
          <a:p>
            <a:fld id="{0410D0BA-D9FE-460B-BF1C-8809697A71E2}"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ABE74272-B66B-4AFF-9A25-D47D40D2942D}"/>
              </a:ext>
            </a:extLst>
          </p:cNvPr>
          <p:cNvSpPr>
            <a:spLocks noGrp="1"/>
          </p:cNvSpPr>
          <p:nvPr>
            <p:ph type="sldNum" sz="quarter" idx="11"/>
          </p:nvPr>
        </p:nvSpPr>
        <p:spPr/>
        <p:txBody>
          <a:bodyPr/>
          <a:lstStyle/>
          <a:p>
            <a:fld id="{E6D38F6D-B68C-43EA-8D93-D9BC679B8240}" type="slidenum">
              <a:rPr lang="en-US" altLang="en-US" smtClean="0"/>
              <a:pPr/>
              <a:t>68</a:t>
            </a:fld>
            <a:endParaRPr lang="en-US" altLang="en-US"/>
          </a:p>
        </p:txBody>
      </p:sp>
    </p:spTree>
    <p:extLst>
      <p:ext uri="{BB962C8B-B14F-4D97-AF65-F5344CB8AC3E}">
        <p14:creationId xmlns:p14="http://schemas.microsoft.com/office/powerpoint/2010/main" val="23801076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solidFill>
                      <a:srgbClr val="00B050"/>
                    </a:solidFill>
                    <a:latin typeface="Times New Roman" panose="02020603050405020304" pitchFamily="18" charset="0"/>
                    <a:cs typeface="Times New Roman" panose="02020603050405020304" pitchFamily="18" charset="0"/>
                  </a:rPr>
                  <a:t>Assuming that the sample is from a normal population</a:t>
                </a:r>
                <a:r>
                  <a:rPr lang="en-IN" dirty="0">
                    <a:latin typeface="Times New Roman" panose="02020603050405020304" pitchFamily="18" charset="0"/>
                    <a:cs typeface="Times New Roman" panose="02020603050405020304" pitchFamily="18" charset="0"/>
                  </a:rPr>
                  <a:t>, using the formula from the previous slide, a 90% confidence interval estimate can be computed as follows: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f>
                            <m:fPr>
                              <m:ctrlPr>
                                <a:rPr lang="en-IN" i="1" smtClean="0">
                                  <a:latin typeface="Cambria Math" panose="02040503050406030204" pitchFamily="18" charset="0"/>
                                  <a:cs typeface="Times New Roman" panose="02020603050405020304" pitchFamily="18" charset="0"/>
                                </a:rPr>
                              </m:ctrlPr>
                            </m:fPr>
                            <m:num>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15−1</m:t>
                                  </m:r>
                                </m:e>
                              </m:d>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6.1667</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23.68</m:t>
                              </m:r>
                            </m:den>
                          </m:f>
                          <m:r>
                            <a:rPr lang="en-GB" b="0" i="1" smtClean="0">
                              <a:latin typeface="Cambria Math" panose="02040503050406030204" pitchFamily="18" charset="0"/>
                              <a:cs typeface="Times New Roman" panose="02020603050405020304" pitchFamily="18" charset="0"/>
                            </a:rPr>
                            <m:t> , </m:t>
                          </m:r>
                          <m:f>
                            <m:fPr>
                              <m:ctrlPr>
                                <a:rPr lang="en-IN" i="1">
                                  <a:latin typeface="Cambria Math" panose="02040503050406030204" pitchFamily="18" charset="0"/>
                                  <a:cs typeface="Times New Roman" panose="02020603050405020304" pitchFamily="18" charset="0"/>
                                </a:rPr>
                              </m:ctrlPr>
                            </m:fPr>
                            <m:num>
                              <m:d>
                                <m:dPr>
                                  <m:ctrlPr>
                                    <a:rPr lang="en-IN"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15−1</m:t>
                                  </m:r>
                                </m:e>
                              </m:d>
                              <m:r>
                                <a:rPr lang="en-GB" i="1">
                                  <a:latin typeface="Cambria Math" panose="02040503050406030204" pitchFamily="18" charset="0"/>
                                  <a:cs typeface="Times New Roman" panose="02020603050405020304" pitchFamily="18" charset="0"/>
                                </a:rPr>
                                <m:t>∗</m:t>
                              </m:r>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cs typeface="Times New Roman" panose="02020603050405020304" pitchFamily="18" charset="0"/>
                                    </a:rPr>
                                    <m:t>6.1667</m:t>
                                  </m:r>
                                </m:e>
                                <m:sup>
                                  <m:r>
                                    <a:rPr lang="en-GB" i="1">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6.57</m:t>
                              </m:r>
                            </m:den>
                          </m:f>
                        </m:e>
                      </m:d>
                      <m:r>
                        <a:rPr lang="en-GB" b="0" i="0" smtClean="0">
                          <a:latin typeface="Cambria Math" panose="02040503050406030204" pitchFamily="18" charset="0"/>
                          <a:cs typeface="Times New Roman" panose="02020603050405020304" pitchFamily="18" charset="0"/>
                        </a:rPr>
                        <m:t>= </m:t>
                      </m:r>
                      <m:d>
                        <m:dPr>
                          <m:ctrlPr>
                            <a:rPr lang="en-GB" b="0" i="1" smtClean="0">
                              <a:latin typeface="Cambria Math" panose="02040503050406030204" pitchFamily="18" charset="0"/>
                              <a:cs typeface="Times New Roman" panose="02020603050405020304" pitchFamily="18" charset="0"/>
                            </a:rPr>
                          </m:ctrlPr>
                        </m:dPr>
                        <m:e>
                          <m:r>
                            <m:rPr>
                              <m:nor/>
                            </m:rPr>
                            <a:rPr lang="en-GB">
                              <a:latin typeface="Cambria Math" panose="02040503050406030204" pitchFamily="18" charset="0"/>
                              <a:ea typeface="Cambria Math" panose="02040503050406030204" pitchFamily="18" charset="0"/>
                            </a:rPr>
                            <m:t>22.4829,81.0342</m:t>
                          </m:r>
                        </m:e>
                      </m:d>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𝑛</m:t>
                        </m:r>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𝑋</m:t>
                                </m:r>
                              </m:e>
                              <m:sup>
                                <m:r>
                                  <a:rPr lang="en-GB" b="0" i="1" smtClean="0">
                                    <a:latin typeface="Cambria Math" panose="02040503050406030204" pitchFamily="18" charset="0"/>
                                    <a:cs typeface="Times New Roman" panose="02020603050405020304" pitchFamily="18" charset="0"/>
                                  </a:rPr>
                                  <m:t>2</m:t>
                                </m:r>
                              </m:sup>
                            </m:sSup>
                          </m:e>
                        </m:nary>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d>
                              <m:dPr>
                                <m:ctrlPr>
                                  <a:rPr lang="en-GB" b="0" i="1" smtClean="0">
                                    <a:latin typeface="Cambria Math" panose="02040503050406030204" pitchFamily="18" charset="0"/>
                                    <a:cs typeface="Times New Roman" panose="02020603050405020304" pitchFamily="18" charset="0"/>
                                  </a:rPr>
                                </m:ctrlPr>
                              </m:dPr>
                              <m:e>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r>
                                      <a:rPr lang="en-GB" b="0" i="1" smtClean="0">
                                        <a:latin typeface="Cambria Math" panose="02040503050406030204" pitchFamily="18" charset="0"/>
                                        <a:cs typeface="Times New Roman" panose="02020603050405020304" pitchFamily="18" charset="0"/>
                                      </a:rPr>
                                      <m:t>𝑋</m:t>
                                    </m:r>
                                  </m:e>
                                </m:nary>
                              </m:e>
                            </m:d>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den>
                    </m:f>
                    <m:r>
                      <a:rPr lang="en-GB" b="0" i="1" smtClean="0">
                        <a:latin typeface="Cambria Math" panose="02040503050406030204" pitchFamily="18" charset="0"/>
                        <a:cs typeface="Times New Roman" panose="02020603050405020304" pitchFamily="18" charset="0"/>
                      </a:rPr>
                      <m:t>=6.1667 , </m:t>
                    </m:r>
                  </m:oMath>
                </a14:m>
                <a:endParaRPr lang="en-GB"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sSubSup>
                      <m:sSubSupPr>
                        <m:ctrlPr>
                          <a:rPr lang="en-GB" b="0" i="1" smtClean="0">
                            <a:latin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=6.57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23.68</m:t>
                    </m:r>
                    <m:r>
                      <a:rPr lang="en-GB" i="1">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from the Chi-square Table in Appendix II for 14 degrees of freedom.</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2198" r="-1852" b="-51648"/>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4D9C45A3-F64B-4C1C-B3F5-F4F8A18F0EB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42DCA85-3C69-4E80-97A8-EE7C8CCF11DC}"/>
              </a:ext>
            </a:extLst>
          </p:cNvPr>
          <p:cNvSpPr>
            <a:spLocks noGrp="1"/>
          </p:cNvSpPr>
          <p:nvPr>
            <p:ph type="dt" sz="half" idx="12"/>
          </p:nvPr>
        </p:nvSpPr>
        <p:spPr/>
        <p:txBody>
          <a:bodyPr/>
          <a:lstStyle/>
          <a:p>
            <a:fld id="{6767D3C4-B5C7-4490-8C60-CF4F29802F5E}"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176CAB14-9730-4067-A5B3-51E871279558}"/>
              </a:ext>
            </a:extLst>
          </p:cNvPr>
          <p:cNvSpPr>
            <a:spLocks noGrp="1"/>
          </p:cNvSpPr>
          <p:nvPr>
            <p:ph type="sldNum" sz="quarter" idx="11"/>
          </p:nvPr>
        </p:nvSpPr>
        <p:spPr/>
        <p:txBody>
          <a:bodyPr/>
          <a:lstStyle/>
          <a:p>
            <a:fld id="{E6D38F6D-B68C-43EA-8D93-D9BC679B8240}" type="slidenum">
              <a:rPr lang="en-US" altLang="en-US" smtClean="0"/>
              <a:pPr/>
              <a:t>69</a:t>
            </a:fld>
            <a:endParaRPr lang="en-US" altLang="en-US"/>
          </a:p>
        </p:txBody>
      </p:sp>
    </p:spTree>
    <p:extLst>
      <p:ext uri="{BB962C8B-B14F-4D97-AF65-F5344CB8AC3E}">
        <p14:creationId xmlns:p14="http://schemas.microsoft.com/office/powerpoint/2010/main" val="27236336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539163" cy="1447800"/>
          </a:xfrm>
        </p:spPr>
        <p:txBody>
          <a:bodyPr>
            <a:normAutofit/>
          </a:bodyPr>
          <a:lstStyle/>
          <a:p>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 vary from </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a:t>
            </a: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ple</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sample</a:t>
            </a:r>
          </a:p>
        </p:txBody>
      </p:sp>
      <p:sp>
        <p:nvSpPr>
          <p:cNvPr id="5" name="Content Placeholder 4"/>
          <p:cNvSpPr txBox="1">
            <a:spLocks noGrp="1"/>
          </p:cNvSpPr>
          <p:nvPr>
            <p:ph idx="1"/>
          </p:nvPr>
        </p:nvSpPr>
        <p:spPr>
          <a:xfrm>
            <a:off x="189044" y="1374245"/>
            <a:ext cx="8760280" cy="3417602"/>
          </a:xfrm>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Each sample will be expected to have a different sample mean. How much those sample means vary between samples is the key piece of knowledge we need to be able to say something about the population mean.</a:t>
            </a:r>
          </a:p>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We need to know the </a:t>
            </a:r>
            <a:r>
              <a:rPr lang="en-NZ" altLang="en-US" sz="2600"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of the sample statistic that we’re interested in (i.e. If we take lots and lots of samples, what does the distribution of the sample means look like?) </a:t>
            </a:r>
          </a:p>
        </p:txBody>
      </p:sp>
      <p:sp>
        <p:nvSpPr>
          <p:cNvPr id="8" name="Rectangle 7"/>
          <p:cNvSpPr/>
          <p:nvPr/>
        </p:nvSpPr>
        <p:spPr>
          <a:xfrm>
            <a:off x="517395" y="4791847"/>
            <a:ext cx="8103577" cy="1692761"/>
          </a:xfrm>
          <a:prstGeom prst="rect">
            <a:avLst/>
          </a:prstGeom>
        </p:spPr>
        <p:txBody>
          <a:bodyPr lIns="91429" tIns="45715" rIns="91429" bIns="45715">
            <a:spAutoFit/>
          </a:bodyPr>
          <a:lstStyle/>
          <a:p>
            <a:pPr marL="541273" indent="-541273" algn="just">
              <a:buClr>
                <a:srgbClr val="FF0000"/>
              </a:buClr>
              <a:defRPr/>
            </a:pPr>
            <a:r>
              <a:rPr lang="en-NZ" sz="2600" dirty="0">
                <a:solidFill>
                  <a:srgbClr val="000000"/>
                </a:solidFill>
                <a:latin typeface="Times New Roman" panose="02020603050405020304" pitchFamily="18" charset="0"/>
                <a:cs typeface="Times New Roman" panose="02020603050405020304" pitchFamily="18" charset="0"/>
              </a:rPr>
              <a:t>It is important to distinguish between:</a:t>
            </a:r>
          </a:p>
          <a:p>
            <a:pPr marL="719051" indent="-455558"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values </a:t>
            </a:r>
            <a:r>
              <a:rPr lang="en-NZ" sz="2600" b="1" dirty="0">
                <a:solidFill>
                  <a:srgbClr val="0000FF"/>
                </a:solidFill>
                <a:latin typeface="Times New Roman" panose="02020603050405020304" pitchFamily="18" charset="0"/>
                <a:cs typeface="Times New Roman" panose="02020603050405020304" pitchFamily="18" charset="0"/>
              </a:rPr>
              <a:t>within a single sample</a:t>
            </a:r>
          </a:p>
          <a:p>
            <a:pPr algn="just">
              <a:buClr>
                <a:srgbClr val="3366FF"/>
              </a:buClr>
              <a:defRPr/>
            </a:pPr>
            <a:r>
              <a:rPr lang="en-NZ" sz="2600" dirty="0">
                <a:latin typeface="Times New Roman" panose="02020603050405020304" pitchFamily="18" charset="0"/>
                <a:cs typeface="Times New Roman" panose="02020603050405020304" pitchFamily="18" charset="0"/>
              </a:rPr>
              <a:t>           </a:t>
            </a:r>
            <a:r>
              <a:rPr lang="en-NZ" sz="2600" dirty="0">
                <a:solidFill>
                  <a:srgbClr val="000000"/>
                </a:solidFill>
                <a:latin typeface="Times New Roman" panose="02020603050405020304" pitchFamily="18" charset="0"/>
                <a:cs typeface="Times New Roman" panose="02020603050405020304" pitchFamily="18" charset="0"/>
              </a:rPr>
              <a:t>and</a:t>
            </a:r>
          </a:p>
          <a:p>
            <a:pPr marL="719051" indent="-447621"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the mean </a:t>
            </a:r>
            <a:r>
              <a:rPr lang="en-NZ" sz="2600" b="1" dirty="0">
                <a:solidFill>
                  <a:srgbClr val="FF0000"/>
                </a:solidFill>
                <a:latin typeface="Times New Roman" panose="02020603050405020304" pitchFamily="18" charset="0"/>
                <a:cs typeface="Times New Roman" panose="02020603050405020304" pitchFamily="18" charset="0"/>
              </a:rPr>
              <a:t>between different samples</a:t>
            </a:r>
          </a:p>
        </p:txBody>
      </p:sp>
      <p:sp>
        <p:nvSpPr>
          <p:cNvPr id="6" name="Footer Placeholder 5">
            <a:extLst>
              <a:ext uri="{FF2B5EF4-FFF2-40B4-BE49-F238E27FC236}">
                <a16:creationId xmlns:a16="http://schemas.microsoft.com/office/drawing/2014/main" id="{DF43B27B-99B8-42C6-80D4-756B76C9B913}"/>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E7DFAFD-46F7-44EB-862E-7D3E20C12085}"/>
              </a:ext>
            </a:extLst>
          </p:cNvPr>
          <p:cNvSpPr>
            <a:spLocks noGrp="1"/>
          </p:cNvSpPr>
          <p:nvPr>
            <p:ph type="dt" sz="half" idx="12"/>
          </p:nvPr>
        </p:nvSpPr>
        <p:spPr/>
        <p:txBody>
          <a:bodyPr/>
          <a:lstStyle/>
          <a:p>
            <a:fld id="{48B9F8BE-D78F-4BCC-BED3-D2899DCE4C61}" type="datetime5">
              <a:rPr lang="en-NZ" altLang="en-US" smtClean="0"/>
              <a:t>26-May-23</a:t>
            </a:fld>
            <a:endParaRPr lang="en-US" altLang="en-US"/>
          </a:p>
        </p:txBody>
      </p:sp>
      <p:sp>
        <p:nvSpPr>
          <p:cNvPr id="9" name="Slide Number Placeholder 8">
            <a:extLst>
              <a:ext uri="{FF2B5EF4-FFF2-40B4-BE49-F238E27FC236}">
                <a16:creationId xmlns:a16="http://schemas.microsoft.com/office/drawing/2014/main" id="{4E633CB2-2B84-4E82-9517-45C5DDF16F92}"/>
              </a:ext>
            </a:extLst>
          </p:cNvPr>
          <p:cNvSpPr>
            <a:spLocks noGrp="1"/>
          </p:cNvSpPr>
          <p:nvPr>
            <p:ph type="sldNum" sz="quarter" idx="11"/>
          </p:nvPr>
        </p:nvSpPr>
        <p:spPr/>
        <p:txBody>
          <a:bodyPr/>
          <a:lstStyle/>
          <a:p>
            <a:fld id="{E6D38F6D-B68C-43EA-8D93-D9BC679B8240}" type="slidenum">
              <a:rPr lang="en-US" altLang="en-US" smtClean="0"/>
              <a:pPr/>
              <a:t>7</a:t>
            </a:fld>
            <a:endParaRPr lang="en-US" altLang="en-US"/>
          </a:p>
        </p:txBody>
      </p:sp>
    </p:spTree>
    <p:extLst>
      <p:ext uri="{BB962C8B-B14F-4D97-AF65-F5344CB8AC3E}">
        <p14:creationId xmlns:p14="http://schemas.microsoft.com/office/powerpoint/2010/main" val="310439220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62303"/>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a:buNone/>
            </a:pPr>
            <a:r>
              <a:rPr lang="en-IN" dirty="0">
                <a:latin typeface="Times New Roman" panose="02020603050405020304" pitchFamily="18" charset="0"/>
                <a:cs typeface="Times New Roman" panose="02020603050405020304" pitchFamily="18" charset="0"/>
              </a:rPr>
              <a:t>The listed values are waiting times (in minutes) of customers at the Jefferson Valley Bank, where customers enter a single waiting line that feeds three teller windows. Construct a 95% confidence interval for the population variance  . Assume that the sample is from a normally distributed population.</a:t>
            </a:r>
          </a:p>
          <a:p>
            <a:pPr marL="0" indent="0" algn="just">
              <a:buNone/>
            </a:pPr>
            <a:r>
              <a:rPr lang="en-IN" dirty="0">
                <a:latin typeface="Times New Roman" panose="02020603050405020304" pitchFamily="18" charset="0"/>
                <a:cs typeface="Times New Roman" panose="02020603050405020304" pitchFamily="18" charset="0"/>
              </a:rPr>
              <a:t>6.5	6.6	6.7	6.8	7.1	7.3	7.4	7.7	7.7 7.7	5.0</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F736C78-91B6-48FC-BBEF-05C256C005AA}"/>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FA3E967-B3DF-4915-8940-695D4D2C8446}"/>
              </a:ext>
            </a:extLst>
          </p:cNvPr>
          <p:cNvSpPr>
            <a:spLocks noGrp="1"/>
          </p:cNvSpPr>
          <p:nvPr>
            <p:ph type="dt" sz="half" idx="12"/>
          </p:nvPr>
        </p:nvSpPr>
        <p:spPr/>
        <p:txBody>
          <a:bodyPr/>
          <a:lstStyle/>
          <a:p>
            <a:fld id="{56EE4ED5-B64B-43D9-BCB7-3AF49349DE20}"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8E13953A-F2CB-4EDA-9D1B-10ECE81118F9}"/>
              </a:ext>
            </a:extLst>
          </p:cNvPr>
          <p:cNvSpPr>
            <a:spLocks noGrp="1"/>
          </p:cNvSpPr>
          <p:nvPr>
            <p:ph type="sldNum" sz="quarter" idx="11"/>
          </p:nvPr>
        </p:nvSpPr>
        <p:spPr/>
        <p:txBody>
          <a:bodyPr/>
          <a:lstStyle/>
          <a:p>
            <a:fld id="{E6D38F6D-B68C-43EA-8D93-D9BC679B8240}" type="slidenum">
              <a:rPr lang="en-US" altLang="en-US" smtClean="0"/>
              <a:pPr/>
              <a:t>70</a:t>
            </a:fld>
            <a:endParaRPr lang="en-US" altLang="en-US"/>
          </a:p>
        </p:txBody>
      </p:sp>
    </p:spTree>
    <p:extLst>
      <p:ext uri="{BB962C8B-B14F-4D97-AF65-F5344CB8AC3E}">
        <p14:creationId xmlns:p14="http://schemas.microsoft.com/office/powerpoint/2010/main" val="3004152233"/>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E35EAA37-FBD1-4060-AAD9-ECAFC10C8447}"/>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35F197EB-F620-4B2B-9D2B-9A7BBD8C69A8}"/>
              </a:ext>
            </a:extLst>
          </p:cNvPr>
          <p:cNvSpPr>
            <a:spLocks noGrp="1"/>
          </p:cNvSpPr>
          <p:nvPr>
            <p:ph type="dt" sz="half" idx="12"/>
          </p:nvPr>
        </p:nvSpPr>
        <p:spPr/>
        <p:txBody>
          <a:bodyPr/>
          <a:lstStyle/>
          <a:p>
            <a:fld id="{27130DAD-006D-4759-8F09-60FE3441F088}" type="datetime5">
              <a:rPr lang="en-NZ" altLang="en-US" smtClean="0"/>
              <a:t>26-May-23</a:t>
            </a:fld>
            <a:endParaRPr lang="en-US" altLang="en-US"/>
          </a:p>
        </p:txBody>
      </p:sp>
      <p:sp>
        <p:nvSpPr>
          <p:cNvPr id="8" name="Slide Number Placeholder 7">
            <a:extLst>
              <a:ext uri="{FF2B5EF4-FFF2-40B4-BE49-F238E27FC236}">
                <a16:creationId xmlns:a16="http://schemas.microsoft.com/office/drawing/2014/main" id="{C55A5226-B498-4E8B-987D-E3FDC16A80B0}"/>
              </a:ext>
            </a:extLst>
          </p:cNvPr>
          <p:cNvSpPr>
            <a:spLocks noGrp="1"/>
          </p:cNvSpPr>
          <p:nvPr>
            <p:ph type="sldNum" sz="quarter" idx="11"/>
          </p:nvPr>
        </p:nvSpPr>
        <p:spPr/>
        <p:txBody>
          <a:bodyPr/>
          <a:lstStyle/>
          <a:p>
            <a:fld id="{E6D38F6D-B68C-43EA-8D93-D9BC679B8240}" type="slidenum">
              <a:rPr lang="en-US" altLang="en-US" smtClean="0"/>
              <a:pPr/>
              <a:t>71</a:t>
            </a:fld>
            <a:endParaRPr lang="en-US" altLang="en-US"/>
          </a:p>
        </p:txBody>
      </p:sp>
      <p:sp>
        <p:nvSpPr>
          <p:cNvPr id="9" name="Content Placeholder 2">
            <a:extLst>
              <a:ext uri="{FF2B5EF4-FFF2-40B4-BE49-F238E27FC236}">
                <a16:creationId xmlns:a16="http://schemas.microsoft.com/office/drawing/2014/main" id="{970A176E-9702-4786-9067-F6DA013E7A81}"/>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06</a:t>
            </a:r>
          </a:p>
          <a:p>
            <a:pPr lvl="2"/>
            <a:r>
              <a:rPr lang="en-US" sz="3600" dirty="0">
                <a:latin typeface="Times New Roman" panose="02020603050405020304" pitchFamily="18" charset="0"/>
                <a:cs typeface="Times New Roman" panose="02020603050405020304" pitchFamily="18" charset="0"/>
              </a:rPr>
              <a:t>Question 08</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28959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descr="10.5 - Have Fun With It! | STAT 100">
            <a:extLst>
              <a:ext uri="{FF2B5EF4-FFF2-40B4-BE49-F238E27FC236}">
                <a16:creationId xmlns:a16="http://schemas.microsoft.com/office/drawing/2014/main" id="{7204E63E-592A-B9E0-F25F-4139C607B3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1945" y="1201003"/>
            <a:ext cx="2835442" cy="4107976"/>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795C5B6F-BF32-41E5-3BD1-EF380B0FA8D3}"/>
              </a:ext>
            </a:extLst>
          </p:cNvPr>
          <p:cNvSpPr>
            <a:spLocks noGrp="1"/>
          </p:cNvSpPr>
          <p:nvPr>
            <p:ph type="dt" sz="half" idx="12"/>
          </p:nvPr>
        </p:nvSpPr>
        <p:spPr>
          <a:xfrm>
            <a:off x="628650" y="6356350"/>
            <a:ext cx="2057400" cy="365125"/>
          </a:xfrm>
        </p:spPr>
        <p:txBody>
          <a:bodyPr vert="horz" lIns="91440" tIns="45720" rIns="91440" bIns="45720" rtlCol="0" anchor="ctr">
            <a:normAutofit/>
          </a:bodyPr>
          <a:lstStyle/>
          <a:p>
            <a:pPr>
              <a:spcAft>
                <a:spcPts val="600"/>
              </a:spcAft>
            </a:pPr>
            <a:fld id="{1BBB7E51-FC04-4DA9-B3B2-24AD6E26C4B2}" type="datetime5">
              <a:rPr lang="en-US" altLang="en-US" smtClean="0">
                <a:solidFill>
                  <a:schemeClr val="tx1">
                    <a:tint val="75000"/>
                  </a:schemeClr>
                </a:solidFill>
                <a:latin typeface="+mn-lt"/>
              </a:rPr>
              <a:pPr>
                <a:spcAft>
                  <a:spcPts val="600"/>
                </a:spcAft>
              </a:pPr>
              <a:t>26-May-23</a:t>
            </a:fld>
            <a:endParaRPr lang="en-US" altLang="en-US">
              <a:solidFill>
                <a:schemeClr val="tx1">
                  <a:tint val="75000"/>
                </a:schemeClr>
              </a:solidFill>
              <a:latin typeface="+mn-lt"/>
            </a:endParaRPr>
          </a:p>
        </p:txBody>
      </p:sp>
      <p:sp>
        <p:nvSpPr>
          <p:cNvPr id="4" name="Footer Placeholder 3">
            <a:extLst>
              <a:ext uri="{FF2B5EF4-FFF2-40B4-BE49-F238E27FC236}">
                <a16:creationId xmlns:a16="http://schemas.microsoft.com/office/drawing/2014/main" id="{BD1BFE30-2E2D-C9F9-4B3B-2DF7835AE147}"/>
              </a:ext>
            </a:extLst>
          </p:cNvPr>
          <p:cNvSpPr>
            <a:spLocks noGrp="1"/>
          </p:cNvSpPr>
          <p:nvPr>
            <p:ph type="ftr" sz="quarter" idx="10"/>
          </p:nvPr>
        </p:nvSpPr>
        <p:spPr>
          <a:xfrm>
            <a:off x="3028950" y="6356350"/>
            <a:ext cx="3086100" cy="365125"/>
          </a:xfrm>
        </p:spPr>
        <p:txBody>
          <a:bodyPr vert="horz" lIns="91440" tIns="45720" rIns="91440" bIns="45720" rtlCol="0" anchor="ctr">
            <a:normAutofit/>
          </a:bodyPr>
          <a:lstStyle/>
          <a:p>
            <a:pPr>
              <a:spcAft>
                <a:spcPts val="600"/>
              </a:spcAft>
            </a:pPr>
            <a:r>
              <a:rPr lang="en-US" altLang="en-US" kern="1200">
                <a:solidFill>
                  <a:schemeClr val="tx1">
                    <a:tint val="75000"/>
                  </a:schemeClr>
                </a:solidFill>
                <a:latin typeface="+mn-lt"/>
                <a:ea typeface="+mn-ea"/>
                <a:cs typeface="+mn-cs"/>
              </a:rPr>
              <a:t>MC3020-2023</a:t>
            </a:r>
          </a:p>
        </p:txBody>
      </p:sp>
      <p:sp>
        <p:nvSpPr>
          <p:cNvPr id="5" name="Slide Number Placeholder 4">
            <a:extLst>
              <a:ext uri="{FF2B5EF4-FFF2-40B4-BE49-F238E27FC236}">
                <a16:creationId xmlns:a16="http://schemas.microsoft.com/office/drawing/2014/main" id="{A21D949B-0725-4A9C-72BA-BC28857E9B33}"/>
              </a:ext>
            </a:extLst>
          </p:cNvPr>
          <p:cNvSpPr>
            <a:spLocks noGrp="1"/>
          </p:cNvSpPr>
          <p:nvPr>
            <p:ph type="sldNum" sz="quarter" idx="11"/>
          </p:nvPr>
        </p:nvSpPr>
        <p:spPr>
          <a:xfrm>
            <a:off x="6457950" y="6356350"/>
            <a:ext cx="2057400" cy="365125"/>
          </a:xfrm>
        </p:spPr>
        <p:txBody>
          <a:bodyPr vert="horz" lIns="91440" tIns="45720" rIns="91440" bIns="45720" rtlCol="0" anchor="ctr">
            <a:normAutofit/>
          </a:bodyPr>
          <a:lstStyle/>
          <a:p>
            <a:pPr>
              <a:spcAft>
                <a:spcPts val="600"/>
              </a:spcAft>
            </a:pPr>
            <a:fld id="{E6D38F6D-B68C-43EA-8D93-D9BC679B8240}" type="slidenum">
              <a:rPr lang="en-US" altLang="en-US" smtClean="0">
                <a:solidFill>
                  <a:schemeClr val="tx1">
                    <a:tint val="75000"/>
                  </a:schemeClr>
                </a:solidFill>
                <a:latin typeface="+mn-lt"/>
              </a:rPr>
              <a:pPr>
                <a:spcAft>
                  <a:spcPts val="600"/>
                </a:spcAft>
              </a:pPr>
              <a:t>72</a:t>
            </a:fld>
            <a:endParaRPr lang="en-US" altLang="en-US">
              <a:solidFill>
                <a:schemeClr val="tx1">
                  <a:tint val="75000"/>
                </a:schemeClr>
              </a:solidFill>
              <a:latin typeface="+mn-lt"/>
            </a:endParaRPr>
          </a:p>
        </p:txBody>
      </p:sp>
    </p:spTree>
    <p:extLst>
      <p:ext uri="{BB962C8B-B14F-4D97-AF65-F5344CB8AC3E}">
        <p14:creationId xmlns:p14="http://schemas.microsoft.com/office/powerpoint/2010/main" val="478448902"/>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6" y="2013860"/>
            <a:ext cx="8229600" cy="1371600"/>
          </a:xfrm>
        </p:spPr>
        <p:txBody>
          <a:bodyPr/>
          <a:lstStyle/>
          <a:p>
            <a:pPr algn="just"/>
            <a:r>
              <a:rPr lang="en-US" sz="3600" dirty="0">
                <a:solidFill>
                  <a:srgbClr val="FF0000"/>
                </a:solidFill>
                <a:latin typeface="Times New Roman" panose="02020603050405020304" pitchFamily="18" charset="0"/>
                <a:cs typeface="Times New Roman" panose="02020603050405020304" pitchFamily="18" charset="0"/>
              </a:rPr>
              <a:t>Definition: </a:t>
            </a:r>
            <a:r>
              <a:rPr lang="en-US" sz="3600" dirty="0">
                <a:latin typeface="Times New Roman" panose="02020603050405020304" pitchFamily="18" charset="0"/>
                <a:cs typeface="Times New Roman" panose="02020603050405020304" pitchFamily="18" charset="0"/>
              </a:rPr>
              <a:t>A Statistical Hypothesis is a claim or statement about population parameters such as population proportion or population mean  etc.</a:t>
            </a:r>
          </a:p>
        </p:txBody>
      </p:sp>
      <p:sp>
        <p:nvSpPr>
          <p:cNvPr id="4" name="Rectangle 3"/>
          <p:cNvSpPr/>
          <p:nvPr/>
        </p:nvSpPr>
        <p:spPr>
          <a:xfrm>
            <a:off x="2488302" y="784163"/>
            <a:ext cx="4508094" cy="769441"/>
          </a:xfrm>
          <a:prstGeom prst="rect">
            <a:avLst/>
          </a:prstGeom>
        </p:spPr>
        <p:txBody>
          <a:bodyPr wrap="none">
            <a:spAutoFit/>
          </a:bodyPr>
          <a:lstStyle/>
          <a:p>
            <a:r>
              <a:rPr lang="en-US" sz="4400" dirty="0">
                <a:solidFill>
                  <a:srgbClr val="C00000"/>
                </a:solidFill>
                <a:latin typeface="Times New Roman" panose="02020603050405020304" pitchFamily="18" charset="0"/>
                <a:cs typeface="Times New Roman" panose="02020603050405020304" pitchFamily="18" charset="0"/>
              </a:rPr>
              <a:t>Hypothesis Testing</a:t>
            </a:r>
          </a:p>
        </p:txBody>
      </p:sp>
      <p:sp>
        <p:nvSpPr>
          <p:cNvPr id="3" name="Rectangle 2"/>
          <p:cNvSpPr/>
          <p:nvPr/>
        </p:nvSpPr>
        <p:spPr>
          <a:xfrm>
            <a:off x="315686" y="4065600"/>
            <a:ext cx="8137309" cy="2246769"/>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this course, we will discuss two different methods for testing hypothesis</a:t>
            </a:r>
          </a:p>
          <a:p>
            <a:r>
              <a:rPr lang="en-US" sz="2800" dirty="0">
                <a:solidFill>
                  <a:schemeClr val="accent1">
                    <a:lumMod val="50000"/>
                  </a:schemeClr>
                </a:solidFill>
                <a:latin typeface="Times New Roman" panose="02020603050405020304" pitchFamily="18" charset="0"/>
                <a:cs typeface="Times New Roman" panose="02020603050405020304" pitchFamily="18" charset="0"/>
              </a:rPr>
              <a:t>                1.Critical value Method /Traditional Method</a:t>
            </a:r>
          </a:p>
          <a:p>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                2. P-Value Method</a:t>
            </a:r>
            <a:endParaRPr lang="en-US" sz="2800" dirty="0">
              <a:solidFill>
                <a:schemeClr val="accent1">
                  <a:lumMod val="50000"/>
                </a:schemeClr>
              </a:solidFill>
            </a:endParaRPr>
          </a:p>
        </p:txBody>
      </p:sp>
      <p:sp>
        <p:nvSpPr>
          <p:cNvPr id="5" name="Date Placeholder 4"/>
          <p:cNvSpPr>
            <a:spLocks noGrp="1"/>
          </p:cNvSpPr>
          <p:nvPr>
            <p:ph type="dt" sz="half" idx="12"/>
          </p:nvPr>
        </p:nvSpPr>
        <p:spPr/>
        <p:txBody>
          <a:bodyPr/>
          <a:lstStyle/>
          <a:p>
            <a:fld id="{3E92B0A1-5B4A-4738-9FAE-40EA88A6A165}"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73</a:t>
            </a:fld>
            <a:endParaRPr lang="en-US" altLang="en-US"/>
          </a:p>
        </p:txBody>
      </p:sp>
      <p:sp>
        <p:nvSpPr>
          <p:cNvPr id="7" name="Footer Placeholder 6"/>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708170184"/>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47816"/>
                <a:ext cx="8229600" cy="3886200"/>
              </a:xfrm>
            </p:spPr>
            <p:txBody>
              <a:bodyPr/>
              <a:lstStyle/>
              <a:p>
                <a:pPr marL="0" indent="0" algn="just">
                  <a:buNone/>
                </a:pPr>
                <a:r>
                  <a:rPr lang="en-US" dirty="0">
                    <a:solidFill>
                      <a:srgbClr val="FF0000"/>
                    </a:solidFill>
                    <a:latin typeface="Times New Roman" panose="02020603050405020304" pitchFamily="18" charset="0"/>
                    <a:cs typeface="Times New Roman" panose="02020603050405020304" pitchFamily="18" charset="0"/>
                  </a:rPr>
                  <a:t>Testing hypotheses using the critical value method: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Write the </a:t>
                </a:r>
                <a:r>
                  <a:rPr lang="en-US" u="sng" dirty="0">
                    <a:uFill>
                      <a:solidFill>
                        <a:srgbClr val="FF0000"/>
                      </a:solidFill>
                    </a:uFill>
                    <a:latin typeface="Times New Roman" panose="02020603050405020304" pitchFamily="18" charset="0"/>
                    <a:cs typeface="Times New Roman" panose="02020603050405020304" pitchFamily="18" charset="0"/>
                  </a:rPr>
                  <a:t>null</a:t>
                </a:r>
                <a:r>
                  <a:rPr lang="en-US" u="sng" dirty="0">
                    <a:solidFill>
                      <a:srgbClr val="FF0000"/>
                    </a:solidFill>
                    <a:uFill>
                      <a:solidFill>
                        <a:srgbClr val="FF0000"/>
                      </a:solidFill>
                    </a:uFill>
                    <a:cs typeface="Times New Roman" panose="02020603050405020304" pitchFamily="18" charset="0"/>
                  </a:rPr>
                  <a:t> </a:t>
                </a:r>
                <a14:m>
                  <m:oMath xmlns:m="http://schemas.openxmlformats.org/officeDocument/2006/math">
                    <m:sSub>
                      <m:sSubPr>
                        <m:ctrlPr>
                          <a:rPr lang="en-US" i="1" smtClean="0">
                            <a:solidFill>
                              <a:srgbClr val="7030A0"/>
                            </a:solidFill>
                            <a:uFill>
                              <a:solidFill>
                                <a:srgbClr val="FF0000"/>
                              </a:solidFill>
                            </a:uFill>
                            <a:latin typeface="Cambria Math" panose="02040503050406030204" pitchFamily="18" charset="0"/>
                            <a:cs typeface="Times New Roman" panose="02020603050405020304" pitchFamily="18" charset="0"/>
                          </a:rPr>
                        </m:ctrlPr>
                      </m:sSubPr>
                      <m:e>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𝐻</m:t>
                        </m:r>
                      </m:e>
                      <m:sub>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0</m:t>
                        </m:r>
                      </m:sub>
                    </m:sSub>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oMath>
                </a14:m>
                <a:r>
                  <a:rPr lang="en-US" dirty="0">
                    <a:solidFill>
                      <a:srgbClr val="7030A0"/>
                    </a:solidFill>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u="sng" dirty="0">
                    <a:uFill>
                      <a:solidFill>
                        <a:srgbClr val="FF0000"/>
                      </a:solidFill>
                    </a:uFill>
                    <a:latin typeface="Times New Roman" panose="02020603050405020304" pitchFamily="18" charset="0"/>
                    <a:cs typeface="Times New Roman" panose="02020603050405020304" pitchFamily="18" charset="0"/>
                  </a:rPr>
                  <a:t>alternative</a:t>
                </a:r>
                <a:r>
                  <a:rPr lang="en-US" dirty="0">
                    <a:latin typeface="Times New Roman" panose="02020603050405020304" pitchFamily="18" charset="0"/>
                    <a:cs typeface="Times New Roman" panose="02020603050405020304" pitchFamily="18" charset="0"/>
                  </a:rPr>
                  <a:t> hypotheses</a:t>
                </a:r>
                <a:r>
                  <a:rPr lang="en-US" dirty="0">
                    <a:solidFill>
                      <a:srgbClr val="FF0000"/>
                    </a:solidFill>
                    <a:cs typeface="Times New Roman" panose="02020603050405020304" pitchFamily="18" charset="0"/>
                  </a:rPr>
                  <a:t> </a:t>
                </a:r>
                <a14:m>
                  <m:oMath xmlns:m="http://schemas.openxmlformats.org/officeDocument/2006/math">
                    <m:sSub>
                      <m:sSubPr>
                        <m:ctrlPr>
                          <a:rPr lang="en-US" i="1" smtClean="0">
                            <a:solidFill>
                              <a:srgbClr val="7030A0"/>
                            </a:solidFill>
                            <a:latin typeface="Cambria Math" panose="02040503050406030204" pitchFamily="18" charset="0"/>
                            <a:cs typeface="Times New Roman" panose="02020603050405020304" pitchFamily="18" charset="0"/>
                          </a:rPr>
                        </m:ctrlPr>
                      </m:sSubPr>
                      <m:e>
                        <m:r>
                          <a:rPr lang="en-US" i="1">
                            <a:solidFill>
                              <a:srgbClr val="7030A0"/>
                            </a:solidFill>
                            <a:latin typeface="Cambria Math" panose="02040503050406030204" pitchFamily="18" charset="0"/>
                            <a:cs typeface="Times New Roman" panose="02020603050405020304" pitchFamily="18" charset="0"/>
                          </a:rPr>
                          <m:t>(</m:t>
                        </m:r>
                        <m:r>
                          <a:rPr lang="en-US" i="1">
                            <a:solidFill>
                              <a:srgbClr val="7030A0"/>
                            </a:solidFill>
                            <a:latin typeface="Cambria Math" panose="02040503050406030204" pitchFamily="18" charset="0"/>
                            <a:cs typeface="Times New Roman" panose="02020603050405020304" pitchFamily="18" charset="0"/>
                          </a:rPr>
                          <m:t>𝐻</m:t>
                        </m:r>
                      </m:e>
                      <m:sub>
                        <m:r>
                          <a:rPr lang="en-US" b="0" i="1" smtClean="0">
                            <a:solidFill>
                              <a:srgbClr val="7030A0"/>
                            </a:solidFill>
                            <a:latin typeface="Cambria Math" panose="02040503050406030204" pitchFamily="18" charset="0"/>
                            <a:cs typeface="Times New Roman" panose="02020603050405020304" pitchFamily="18" charset="0"/>
                          </a:rPr>
                          <m:t>1</m:t>
                        </m:r>
                      </m:sub>
                    </m:sSub>
                    <m:r>
                      <a:rPr lang="en-US" i="1">
                        <a:solidFill>
                          <a:srgbClr val="7030A0"/>
                        </a:solidFill>
                        <a:latin typeface="Cambria Math" panose="02040503050406030204" pitchFamily="18" charset="0"/>
                        <a:cs typeface="Times New Roman" panose="02020603050405020304" pitchFamily="18" charset="0"/>
                      </a:rPr>
                      <m:t>)</m:t>
                    </m:r>
                  </m:oMath>
                </a14:m>
                <a:r>
                  <a:rPr lang="en-US" dirty="0">
                    <a:solidFill>
                      <a:srgbClr val="7030A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2: </a:t>
                </a:r>
              </a:p>
              <a:p>
                <a:pPr marL="0" indent="0" algn="just">
                  <a:buNone/>
                </a:pPr>
                <a:r>
                  <a:rPr lang="en-US" dirty="0">
                    <a:latin typeface="Times New Roman" panose="02020603050405020304" pitchFamily="18" charset="0"/>
                    <a:cs typeface="Times New Roman" panose="02020603050405020304" pitchFamily="18" charset="0"/>
                  </a:rPr>
                  <a:t>Based on the situation, decide on the test statistic. And </a:t>
                </a:r>
                <a:r>
                  <a:rPr lang="en-US" u="sng" dirty="0">
                    <a:uFill>
                      <a:solidFill>
                        <a:srgbClr val="FF0000"/>
                      </a:solidFill>
                    </a:uFill>
                    <a:latin typeface="Times New Roman" panose="02020603050405020304" pitchFamily="18" charset="0"/>
                    <a:cs typeface="Times New Roman" panose="02020603050405020304" pitchFamily="18" charset="0"/>
                  </a:rPr>
                  <a:t>compute the value of the test statistic</a:t>
                </a:r>
                <a:r>
                  <a:rPr lang="en-US" dirty="0">
                    <a:latin typeface="Times New Roman" panose="02020603050405020304" pitchFamily="18" charset="0"/>
                    <a:cs typeface="Times New Roman" panose="02020603050405020304" pitchFamily="18" charset="0"/>
                  </a:rPr>
                  <a:t> using the information available.</a:t>
                </a:r>
              </a:p>
              <a:p>
                <a:pPr marL="0" indent="0" algn="just">
                  <a:buNone/>
                </a:pPr>
                <a:endParaRPr lang="en-US"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47816"/>
                <a:ext cx="8229600" cy="3886200"/>
              </a:xfrm>
              <a:blipFill rotWithShape="0">
                <a:blip r:embed="rId2"/>
                <a:stretch>
                  <a:fillRect l="-1852" t="-2198" r="-1926" b="-4301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5364DD43-66B2-473E-94DE-BD487AAF8346}"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104249369"/>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867" y="558800"/>
            <a:ext cx="8229600" cy="3886200"/>
          </a:xfrm>
        </p:spPr>
        <p:txBody>
          <a:bodyPr/>
          <a:lstStyle/>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dirty="0">
                <a:latin typeface="Times New Roman" panose="02020603050405020304" pitchFamily="18" charset="0"/>
                <a:cs typeface="Times New Roman" panose="02020603050405020304" pitchFamily="18" charset="0"/>
              </a:rPr>
              <a:t>Find the </a:t>
            </a:r>
            <a:r>
              <a:rPr lang="en-US" u="sng" dirty="0">
                <a:uFill>
                  <a:solidFill>
                    <a:srgbClr val="FF0000"/>
                  </a:solidFill>
                </a:uFill>
                <a:latin typeface="Times New Roman" panose="02020603050405020304" pitchFamily="18" charset="0"/>
                <a:cs typeface="Times New Roman" panose="02020603050405020304" pitchFamily="18" charset="0"/>
              </a:rPr>
              <a:t>critical value(s)</a:t>
            </a:r>
            <a:r>
              <a:rPr lang="en-US" dirty="0">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the critical region based on the hypotheses.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dirty="0">
                <a:latin typeface="Times New Roman" panose="02020603050405020304" pitchFamily="18" charset="0"/>
                <a:cs typeface="Times New Roman" panose="02020603050405020304" pitchFamily="18" charset="0"/>
              </a:rPr>
              <a:t>Compare the test statistic value in step 3 with the critical region in step 2 and decide whether to </a:t>
            </a:r>
            <a:r>
              <a:rPr lang="en-US" u="sng" dirty="0">
                <a:uFill>
                  <a:solidFill>
                    <a:srgbClr val="FF0000"/>
                  </a:solidFill>
                </a:uFill>
                <a:latin typeface="Times New Roman" panose="02020603050405020304" pitchFamily="18" charset="0"/>
                <a:cs typeface="Times New Roman" panose="02020603050405020304" pitchFamily="18" charset="0"/>
              </a:rPr>
              <a:t>reject or do not reject </a:t>
            </a:r>
            <a:r>
              <a:rPr lang="en-US" dirty="0">
                <a:latin typeface="Times New Roman" panose="02020603050405020304" pitchFamily="18" charset="0"/>
                <a:cs typeface="Times New Roman" panose="02020603050405020304" pitchFamily="18" charset="0"/>
              </a:rPr>
              <a:t>the null hypothesis.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dirty="0">
                <a:latin typeface="Times New Roman" panose="02020603050405020304" pitchFamily="18" charset="0"/>
                <a:cs typeface="Times New Roman" panose="02020603050405020304" pitchFamily="18" charset="0"/>
              </a:rPr>
              <a:t>Make a </a:t>
            </a:r>
            <a:r>
              <a:rPr lang="en-US" u="sng" dirty="0">
                <a:uFill>
                  <a:solidFill>
                    <a:srgbClr val="FF0000"/>
                  </a:solidFill>
                </a:uFill>
                <a:latin typeface="Times New Roman" panose="02020603050405020304" pitchFamily="18" charset="0"/>
                <a:cs typeface="Times New Roman" panose="02020603050405020304" pitchFamily="18" charset="0"/>
              </a:rPr>
              <a:t>conclusion in terms of the original problem</a:t>
            </a:r>
            <a:r>
              <a:rPr lang="en-US" dirty="0">
                <a:latin typeface="Times New Roman" panose="02020603050405020304" pitchFamily="18" charset="0"/>
                <a:cs typeface="Times New Roman" panose="02020603050405020304" pitchFamily="18" charset="0"/>
              </a:rPr>
              <a:t> based on the decision in step 4.</a:t>
            </a:r>
          </a:p>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2" name="Date Placeholder 1"/>
          <p:cNvSpPr>
            <a:spLocks noGrp="1"/>
          </p:cNvSpPr>
          <p:nvPr>
            <p:ph type="dt" sz="half" idx="12"/>
          </p:nvPr>
        </p:nvSpPr>
        <p:spPr/>
        <p:txBody>
          <a:bodyPr/>
          <a:lstStyle/>
          <a:p>
            <a:fld id="{F696F331-CEB7-4213-80CB-A6C27081EE88}"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74113442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significance level </a:t>
                </a:r>
                <a:r>
                  <a:rPr lang="en-US" dirty="0">
                    <a:latin typeface="Times New Roman" panose="02020603050405020304" pitchFamily="18" charset="0"/>
                    <a:cs typeface="Times New Roman" panose="02020603050405020304" pitchFamily="18" charset="0"/>
                  </a:rPr>
                  <a:t>(denoted by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is the probability that the test statistic will fall in the critical region when the null hypothesis is actually true. This is the same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introduced in Section 7-2. Common choices for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are 0.05, 0.01, and 0.10.</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critical region </a:t>
                </a:r>
                <a:r>
                  <a:rPr lang="en-US" dirty="0">
                    <a:latin typeface="Times New Roman" panose="02020603050405020304" pitchFamily="18" charset="0"/>
                    <a:cs typeface="Times New Roman" panose="02020603050405020304" pitchFamily="18" charset="0"/>
                  </a:rPr>
                  <a:t>(or </a:t>
                </a:r>
                <a:r>
                  <a:rPr lang="en-US" dirty="0">
                    <a:solidFill>
                      <a:srgbClr val="FF0000"/>
                    </a:solidFill>
                    <a:latin typeface="Times New Roman" panose="02020603050405020304" pitchFamily="18" charset="0"/>
                    <a:cs typeface="Times New Roman" panose="02020603050405020304" pitchFamily="18" charset="0"/>
                  </a:rPr>
                  <a:t>rejection region</a:t>
                </a:r>
                <a:r>
                  <a:rPr lang="en-US" dirty="0">
                    <a:latin typeface="Times New Roman" panose="02020603050405020304" pitchFamily="18" charset="0"/>
                    <a:cs typeface="Times New Roman" panose="02020603050405020304" pitchFamily="18" charset="0"/>
                  </a:rPr>
                  <a:t>) is the set of all values of the test statistic that cause us to reject the null hypothesis.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rotWithShape="0">
                <a:blip r:embed="rId2"/>
                <a:stretch>
                  <a:fillRect l="-1926" t="-2194" r="-1852" b="-3777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61A226A-B552-4568-9734-7BFB0EA921CB}"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68924800"/>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554765" cy="3886200"/>
              </a:xfrm>
            </p:spPr>
            <p:txBody>
              <a:bodyPr/>
              <a:lstStyle/>
              <a:p>
                <a:pPr marL="0" indent="0" algn="just">
                  <a:buNone/>
                </a:pPr>
                <a:r>
                  <a:rPr lang="en-US" sz="3000" dirty="0">
                    <a:latin typeface="Times New Roman" panose="02020603050405020304" pitchFamily="18" charset="0"/>
                    <a:cs typeface="Times New Roman" panose="02020603050405020304" pitchFamily="18" charset="0"/>
                  </a:rPr>
                  <a:t>A </a:t>
                </a:r>
                <a:r>
                  <a:rPr lang="en-US" sz="3000" dirty="0">
                    <a:solidFill>
                      <a:srgbClr val="FF0000"/>
                    </a:solidFill>
                    <a:latin typeface="Times New Roman" panose="02020603050405020304" pitchFamily="18" charset="0"/>
                    <a:cs typeface="Times New Roman" panose="02020603050405020304" pitchFamily="18" charset="0"/>
                  </a:rPr>
                  <a:t>critical value </a:t>
                </a:r>
                <a:r>
                  <a:rPr lang="en-US" sz="3000" dirty="0">
                    <a:latin typeface="Times New Roman" panose="02020603050405020304" pitchFamily="18" charset="0"/>
                    <a:cs typeface="Times New Roman" panose="02020603050405020304" pitchFamily="18" charset="0"/>
                  </a:rPr>
                  <a:t>is any value that separates the critical region (where we reject the null hypothesis) from the values of the test statistic that do not lead to rejection of the null hypothesis. </a:t>
                </a: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critical values depend on the nature of the hypothesis, the sampling distribution that applies, and the significance level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3000" dirty="0">
                    <a:latin typeface="Times New Roman" panose="02020603050405020304" pitchFamily="18" charset="0"/>
                    <a:cs typeface="Times New Roman" panose="02020603050405020304" pitchFamily="18" charset="0"/>
                  </a:rPr>
                  <a:t>. </a:t>
                </a:r>
              </a:p>
              <a:p>
                <a:pPr marL="0" indent="0" algn="just">
                  <a:buNone/>
                </a:pPr>
                <a:endParaRPr lang="en-US"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554765" cy="3886200"/>
              </a:xfrm>
              <a:blipFill rotWithShape="0">
                <a:blip r:embed="rId2"/>
                <a:stretch>
                  <a:fillRect l="-1638" t="-2038" r="-1638" b="-5956"/>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E32F94C8-E388-4081-AF17-F492AA9DC6BE}"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70757490"/>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testing statistical hypotheses there are two possible ways the wrong conclusions might occur. So, there are two types of errors:</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 error is known as the </a:t>
                </a:r>
                <a:r>
                  <a:rPr lang="en-US" sz="2800" dirty="0">
                    <a:solidFill>
                      <a:srgbClr val="FF0000"/>
                    </a:solidFill>
                    <a:latin typeface="Times New Roman" panose="02020603050405020304" pitchFamily="18" charset="0"/>
                    <a:cs typeface="Times New Roman" panose="02020603050405020304" pitchFamily="18" charset="0"/>
                  </a:rPr>
                  <a:t>level of significance </a:t>
                </a:r>
                <a:r>
                  <a:rPr lang="en-US" sz="2800" dirty="0">
                    <a:latin typeface="Times New Roman" panose="02020603050405020304" pitchFamily="18" charset="0"/>
                    <a:cs typeface="Times New Roman" panose="02020603050405020304" pitchFamily="18" charset="0"/>
                  </a:rPr>
                  <a:t>and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 error: Rejecting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true.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II error is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b="0" i="1" smtClean="0">
                        <a:solidFill>
                          <a:srgbClr val="FF0000"/>
                        </a:solidFill>
                        <a:latin typeface="Cambria Math" panose="02040503050406030204" pitchFamily="18" charset="0"/>
                        <a:cs typeface="Times New Roman" panose="02020603050405020304" pitchFamily="18" charset="0"/>
                      </a:rPr>
                      <m:t>1−</m:t>
                    </m:r>
                    <m:r>
                      <a:rPr lang="en-US"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 known as the </a:t>
                </a:r>
                <a:r>
                  <a:rPr lang="en-US" sz="2800" dirty="0">
                    <a:solidFill>
                      <a:srgbClr val="FF0000"/>
                    </a:solidFill>
                    <a:latin typeface="Times New Roman" panose="02020603050405020304" pitchFamily="18" charset="0"/>
                    <a:cs typeface="Times New Roman" panose="02020603050405020304" pitchFamily="18" charset="0"/>
                  </a:rPr>
                  <a:t>power of the test</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II Error: Not rejecting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false.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556" t="-1567" r="-1481" b="-4059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D369BE-A07A-4BF1-9517-CDD17603E4AE}"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78</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62478038"/>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475"/>
            <a:ext cx="8229600" cy="1371600"/>
          </a:xfrm>
        </p:spPr>
        <p:txBody>
          <a:bodyPr/>
          <a:lstStyle/>
          <a:p>
            <a:r>
              <a:rPr lang="en-US" sz="3600" dirty="0">
                <a:solidFill>
                  <a:srgbClr val="FF0000"/>
                </a:solidFill>
                <a:latin typeface="Times New Roman" panose="02020603050405020304" pitchFamily="18" charset="0"/>
                <a:cs typeface="Times New Roman" panose="02020603050405020304" pitchFamily="18" charset="0"/>
              </a:rPr>
              <a:t>Example: </a:t>
            </a:r>
            <a:br>
              <a:rPr lang="en-US" sz="24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court case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H</a:t>
            </a:r>
            <a:r>
              <a:rPr lang="en-US" sz="18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Defendant is innocent</a:t>
            </a:r>
          </a:p>
        </p:txBody>
      </p:sp>
      <p:graphicFrame>
        <p:nvGraphicFramePr>
          <p:cNvPr id="4" name="Table 3"/>
          <p:cNvGraphicFramePr>
            <a:graphicFrameLocks noGrp="1"/>
          </p:cNvGraphicFramePr>
          <p:nvPr/>
        </p:nvGraphicFramePr>
        <p:xfrm>
          <a:off x="761999" y="2472266"/>
          <a:ext cx="7323669" cy="2072640"/>
        </p:xfrm>
        <a:graphic>
          <a:graphicData uri="http://schemas.openxmlformats.org/drawingml/2006/table">
            <a:tbl>
              <a:tblPr firstRow="1" bandRow="1">
                <a:tableStyleId>{BC89EF96-8CEA-46FF-86C4-4CE0E7609802}</a:tableStyleId>
              </a:tblPr>
              <a:tblGrid>
                <a:gridCol w="2441223">
                  <a:extLst>
                    <a:ext uri="{9D8B030D-6E8A-4147-A177-3AD203B41FA5}">
                      <a16:colId xmlns:a16="http://schemas.microsoft.com/office/drawing/2014/main" val="20000"/>
                    </a:ext>
                  </a:extLst>
                </a:gridCol>
                <a:gridCol w="2441223">
                  <a:extLst>
                    <a:ext uri="{9D8B030D-6E8A-4147-A177-3AD203B41FA5}">
                      <a16:colId xmlns:a16="http://schemas.microsoft.com/office/drawing/2014/main" val="20001"/>
                    </a:ext>
                  </a:extLst>
                </a:gridCol>
                <a:gridCol w="2441223">
                  <a:extLst>
                    <a:ext uri="{9D8B030D-6E8A-4147-A177-3AD203B41FA5}">
                      <a16:colId xmlns:a16="http://schemas.microsoft.com/office/drawing/2014/main" val="20002"/>
                    </a:ext>
                  </a:extLst>
                </a:gridCol>
              </a:tblGrid>
              <a:tr h="370840">
                <a:tc>
                  <a:txBody>
                    <a:bodyPr/>
                    <a:lstStyle/>
                    <a:p>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2800" b="0" i="0" u="none" strike="noStrike" kern="1200" baseline="0" dirty="0">
                          <a:solidFill>
                            <a:srgbClr val="3333FF"/>
                          </a:solidFill>
                          <a:latin typeface="Times New Roman" panose="02020603050405020304" pitchFamily="18" charset="0"/>
                          <a:ea typeface="+mn-ea"/>
                          <a:cs typeface="Times New Roman" panose="02020603050405020304" pitchFamily="18" charset="0"/>
                        </a:rPr>
                        <a:t>Jury's Decision</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Date Placeholder 2"/>
          <p:cNvSpPr>
            <a:spLocks noGrp="1"/>
          </p:cNvSpPr>
          <p:nvPr>
            <p:ph type="dt" sz="half" idx="12"/>
          </p:nvPr>
        </p:nvSpPr>
        <p:spPr/>
        <p:txBody>
          <a:bodyPr/>
          <a:lstStyle/>
          <a:p>
            <a:fld id="{277A1B4A-1ADB-4438-B8B5-F64518610DFC}" type="datetime5">
              <a:rPr lang="en-NZ" altLang="en-US" smtClean="0"/>
              <a:t>26-May-23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79</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04754699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95288" y="188913"/>
            <a:ext cx="7210198"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p>
        </p:txBody>
      </p:sp>
      <p:grpSp>
        <p:nvGrpSpPr>
          <p:cNvPr id="3" name="Group 2"/>
          <p:cNvGrpSpPr/>
          <p:nvPr/>
        </p:nvGrpSpPr>
        <p:grpSpPr>
          <a:xfrm>
            <a:off x="263242" y="1577766"/>
            <a:ext cx="8750452" cy="3525226"/>
            <a:chOff x="263242" y="1577766"/>
            <a:chExt cx="8750452" cy="3525226"/>
          </a:xfrm>
        </p:grpSpPr>
        <p:sp>
          <p:nvSpPr>
            <p:cNvPr id="20483" name="Oval 5"/>
            <p:cNvSpPr>
              <a:spLocks noChangeArrowheads="1"/>
            </p:cNvSpPr>
            <p:nvPr/>
          </p:nvSpPr>
          <p:spPr bwMode="auto">
            <a:xfrm>
              <a:off x="263242" y="208957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Calibri" panose="020F0502020204030204" pitchFamily="34" charset="0"/>
                  <a:cs typeface="Arial" charset="0"/>
                </a:rPr>
                <a:t>Parameter </a:t>
              </a:r>
            </a:p>
            <a:p>
              <a:pPr algn="ctr">
                <a:spcBef>
                  <a:spcPct val="0"/>
                </a:spcBef>
                <a:buClrTx/>
                <a:buFontTx/>
                <a:buNone/>
              </a:pPr>
              <a:r>
                <a:rPr lang="en-NZ" altLang="en-US" sz="2000" dirty="0">
                  <a:latin typeface="Calibri" panose="020F0502020204030204" pitchFamily="34" charset="0"/>
                  <a:cs typeface="Arial" charset="0"/>
                </a:rPr>
                <a:t>(e.g. </a:t>
              </a:r>
              <a:r>
                <a:rPr lang="el-GR" altLang="en-US" sz="2000" dirty="0">
                  <a:latin typeface="Calibri" panose="020F0502020204030204" pitchFamily="34" charset="0"/>
                  <a:cs typeface="Arial" charset="0"/>
                </a:rPr>
                <a:t>μ</a:t>
              </a:r>
              <a:r>
                <a:rPr lang="en-NZ" altLang="en-US" sz="2000" dirty="0">
                  <a:latin typeface="Calibri" panose="020F0502020204030204" pitchFamily="34" charset="0"/>
                  <a:cs typeface="Arial" charset="0"/>
                </a:rPr>
                <a:t>)</a:t>
              </a:r>
              <a:endParaRPr lang="el-GR" altLang="en-US" sz="2000" dirty="0">
                <a:latin typeface="Calibri" panose="020F0502020204030204" pitchFamily="34" charset="0"/>
                <a:cs typeface="Arial" charset="0"/>
              </a:endParaRPr>
            </a:p>
          </p:txBody>
        </p:sp>
        <p:sp>
          <p:nvSpPr>
            <p:cNvPr id="20484" name="Text Box 17"/>
            <p:cNvSpPr txBox="1">
              <a:spLocks noChangeArrowheads="1"/>
            </p:cNvSpPr>
            <p:nvPr/>
          </p:nvSpPr>
          <p:spPr bwMode="auto">
            <a:xfrm>
              <a:off x="550459" y="1577766"/>
              <a:ext cx="215997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Population</a:t>
              </a:r>
              <a:endParaRPr lang="en-GB" altLang="en-US" dirty="0">
                <a:latin typeface="Calibri" panose="020F0502020204030204" pitchFamily="34" charset="0"/>
              </a:endParaRPr>
            </a:p>
          </p:txBody>
        </p:sp>
        <p:grpSp>
          <p:nvGrpSpPr>
            <p:cNvPr id="2" name="Group 48"/>
            <p:cNvGrpSpPr>
              <a:grpSpLocks/>
            </p:cNvGrpSpPr>
            <p:nvPr/>
          </p:nvGrpSpPr>
          <p:grpSpPr bwMode="auto">
            <a:xfrm>
              <a:off x="3145654" y="1578719"/>
              <a:ext cx="2791337" cy="1943093"/>
              <a:chOff x="2111" y="1312"/>
              <a:chExt cx="1758" cy="1224"/>
            </a:xfrm>
          </p:grpSpPr>
          <p:grpSp>
            <p:nvGrpSpPr>
              <p:cNvPr id="20525" name="Group 44"/>
              <p:cNvGrpSpPr>
                <a:grpSpLocks/>
              </p:cNvGrpSpPr>
              <p:nvPr/>
            </p:nvGrpSpPr>
            <p:grpSpPr bwMode="auto">
              <a:xfrm>
                <a:off x="2111" y="1493"/>
                <a:ext cx="1631" cy="1043"/>
                <a:chOff x="2111" y="1493"/>
                <a:chExt cx="1631" cy="1043"/>
              </a:xfrm>
            </p:grpSpPr>
            <p:sp>
              <p:nvSpPr>
                <p:cNvPr id="20528" name="Oval 6"/>
                <p:cNvSpPr>
                  <a:spLocks noChangeArrowheads="1"/>
                </p:cNvSpPr>
                <p:nvPr/>
              </p:nvSpPr>
              <p:spPr bwMode="auto">
                <a:xfrm>
                  <a:off x="3152" y="180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Calibri" panose="020F0502020204030204" pitchFamily="34" charset="0"/>
                  </a:endParaRPr>
                </a:p>
              </p:txBody>
            </p:sp>
            <p:sp>
              <p:nvSpPr>
                <p:cNvPr id="20529" name="Arc 13"/>
                <p:cNvSpPr>
                  <a:spLocks/>
                </p:cNvSpPr>
                <p:nvPr/>
              </p:nvSpPr>
              <p:spPr bwMode="auto">
                <a:xfrm rot="18816169">
                  <a:off x="2042" y="1562"/>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sp>
            <p:nvSpPr>
              <p:cNvPr id="20526" name="Text Box 18"/>
              <p:cNvSpPr txBox="1">
                <a:spLocks noChangeArrowheads="1"/>
              </p:cNvSpPr>
              <p:nvPr/>
            </p:nvSpPr>
            <p:spPr bwMode="auto">
              <a:xfrm>
                <a:off x="3047" y="1312"/>
                <a:ext cx="8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Sample</a:t>
                </a:r>
                <a:endParaRPr lang="en-GB" altLang="en-US" dirty="0">
                  <a:latin typeface="Calibri" panose="020F0502020204030204" pitchFamily="34" charset="0"/>
                </a:endParaRPr>
              </a:p>
            </p:txBody>
          </p:sp>
          <p:sp>
            <p:nvSpPr>
              <p:cNvPr id="20527" name="Text Box 19"/>
              <p:cNvSpPr txBox="1">
                <a:spLocks noChangeArrowheads="1"/>
              </p:cNvSpPr>
              <p:nvPr/>
            </p:nvSpPr>
            <p:spPr bwMode="auto">
              <a:xfrm>
                <a:off x="2472" y="1400"/>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n</a:t>
                </a:r>
                <a:endParaRPr lang="en-GB" altLang="en-US" dirty="0">
                  <a:latin typeface="Calibri" panose="020F0502020204030204" pitchFamily="34" charset="0"/>
                </a:endParaRPr>
              </a:p>
            </p:txBody>
          </p:sp>
        </p:grpSp>
        <p:grpSp>
          <p:nvGrpSpPr>
            <p:cNvPr id="4" name="Group 49"/>
            <p:cNvGrpSpPr>
              <a:grpSpLocks/>
            </p:cNvGrpSpPr>
            <p:nvPr/>
          </p:nvGrpSpPr>
          <p:grpSpPr bwMode="auto">
            <a:xfrm>
              <a:off x="5903388" y="1750182"/>
              <a:ext cx="1965325" cy="1016000"/>
              <a:chOff x="3848" y="1420"/>
              <a:chExt cx="1238" cy="640"/>
            </a:xfrm>
          </p:grpSpPr>
          <p:sp>
            <p:nvSpPr>
              <p:cNvPr id="20521" name="Text Box 20"/>
              <p:cNvSpPr txBox="1">
                <a:spLocks noChangeArrowheads="1"/>
              </p:cNvSpPr>
              <p:nvPr/>
            </p:nvSpPr>
            <p:spPr bwMode="auto">
              <a:xfrm>
                <a:off x="3848" y="1420"/>
                <a:ext cx="123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Calibri" panose="020F0502020204030204" pitchFamily="34" charset="0"/>
                  </a:rPr>
                  <a:t>Corresponding   Statistic</a:t>
                </a:r>
                <a:endParaRPr lang="en-GB" altLang="en-US" sz="2000" dirty="0">
                  <a:latin typeface="Calibri" panose="020F0502020204030204" pitchFamily="34" charset="0"/>
                </a:endParaRPr>
              </a:p>
            </p:txBody>
          </p:sp>
          <p:grpSp>
            <p:nvGrpSpPr>
              <p:cNvPr id="20522" name="Group 23"/>
              <p:cNvGrpSpPr>
                <a:grpSpLocks/>
              </p:cNvGrpSpPr>
              <p:nvPr/>
            </p:nvGrpSpPr>
            <p:grpSpPr bwMode="auto">
              <a:xfrm>
                <a:off x="4059" y="1808"/>
                <a:ext cx="227" cy="252"/>
                <a:chOff x="4059" y="1763"/>
                <a:chExt cx="227" cy="252"/>
              </a:xfrm>
            </p:grpSpPr>
            <p:sp>
              <p:nvSpPr>
                <p:cNvPr id="20523" name="Text Box 2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24" name="Line 2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6" name="Group 51"/>
            <p:cNvGrpSpPr>
              <a:grpSpLocks/>
            </p:cNvGrpSpPr>
            <p:nvPr/>
          </p:nvGrpSpPr>
          <p:grpSpPr bwMode="auto">
            <a:xfrm>
              <a:off x="3035751" y="2228029"/>
              <a:ext cx="3562350" cy="1435100"/>
              <a:chOff x="2042" y="1721"/>
              <a:chExt cx="2244" cy="904"/>
            </a:xfrm>
          </p:grpSpPr>
          <p:grpSp>
            <p:nvGrpSpPr>
              <p:cNvPr id="20515" name="Group 45"/>
              <p:cNvGrpSpPr>
                <a:grpSpLocks/>
              </p:cNvGrpSpPr>
              <p:nvPr/>
            </p:nvGrpSpPr>
            <p:grpSpPr bwMode="auto">
              <a:xfrm>
                <a:off x="2042" y="1721"/>
                <a:ext cx="1700" cy="904"/>
                <a:chOff x="2042" y="1721"/>
                <a:chExt cx="1700" cy="904"/>
              </a:xfrm>
            </p:grpSpPr>
            <p:sp>
              <p:nvSpPr>
                <p:cNvPr id="20519" name="Oval 7"/>
                <p:cNvSpPr>
                  <a:spLocks noChangeArrowheads="1"/>
                </p:cNvSpPr>
                <p:nvPr/>
              </p:nvSpPr>
              <p:spPr bwMode="auto">
                <a:xfrm>
                  <a:off x="3152" y="2126"/>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20" name="Arc 14"/>
                <p:cNvSpPr>
                  <a:spLocks/>
                </p:cNvSpPr>
                <p:nvPr/>
              </p:nvSpPr>
              <p:spPr bwMode="auto">
                <a:xfrm rot="19439052">
                  <a:off x="2042" y="1721"/>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6" name="Group 24"/>
              <p:cNvGrpSpPr>
                <a:grpSpLocks/>
              </p:cNvGrpSpPr>
              <p:nvPr/>
            </p:nvGrpSpPr>
            <p:grpSpPr bwMode="auto">
              <a:xfrm>
                <a:off x="4059" y="2167"/>
                <a:ext cx="227" cy="252"/>
                <a:chOff x="4059" y="1763"/>
                <a:chExt cx="227" cy="252"/>
              </a:xfrm>
            </p:grpSpPr>
            <p:sp>
              <p:nvSpPr>
                <p:cNvPr id="20517" name="Text Box 25"/>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8" name="Line 26"/>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9" name="Group 52"/>
            <p:cNvGrpSpPr>
              <a:grpSpLocks/>
            </p:cNvGrpSpPr>
            <p:nvPr/>
          </p:nvGrpSpPr>
          <p:grpSpPr bwMode="auto">
            <a:xfrm>
              <a:off x="3070920" y="2439161"/>
              <a:ext cx="3527181" cy="1439863"/>
              <a:chOff x="2064" y="1854"/>
              <a:chExt cx="2222" cy="907"/>
            </a:xfrm>
          </p:grpSpPr>
          <p:grpSp>
            <p:nvGrpSpPr>
              <p:cNvPr id="20509" name="Group 46"/>
              <p:cNvGrpSpPr>
                <a:grpSpLocks/>
              </p:cNvGrpSpPr>
              <p:nvPr/>
            </p:nvGrpSpPr>
            <p:grpSpPr bwMode="auto">
              <a:xfrm>
                <a:off x="2064" y="1854"/>
                <a:ext cx="1678" cy="907"/>
                <a:chOff x="2064" y="1854"/>
                <a:chExt cx="1678" cy="907"/>
              </a:xfrm>
            </p:grpSpPr>
            <p:sp>
              <p:nvSpPr>
                <p:cNvPr id="20513" name="Oval 9"/>
                <p:cNvSpPr>
                  <a:spLocks noChangeArrowheads="1"/>
                </p:cNvSpPr>
                <p:nvPr/>
              </p:nvSpPr>
              <p:spPr bwMode="auto">
                <a:xfrm>
                  <a:off x="3152" y="244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14" name="Arc 15"/>
                <p:cNvSpPr>
                  <a:spLocks/>
                </p:cNvSpPr>
                <p:nvPr/>
              </p:nvSpPr>
              <p:spPr bwMode="auto">
                <a:xfrm rot="20268831">
                  <a:off x="2064" y="1854"/>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0" name="Group 27"/>
              <p:cNvGrpSpPr>
                <a:grpSpLocks/>
              </p:cNvGrpSpPr>
              <p:nvPr/>
            </p:nvGrpSpPr>
            <p:grpSpPr bwMode="auto">
              <a:xfrm>
                <a:off x="4059" y="2485"/>
                <a:ext cx="227" cy="252"/>
                <a:chOff x="4059" y="1763"/>
                <a:chExt cx="227" cy="252"/>
              </a:xfrm>
            </p:grpSpPr>
            <p:sp>
              <p:nvSpPr>
                <p:cNvPr id="20511" name="Text Box 28"/>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2" name="Line 29"/>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2" name="Group 53"/>
            <p:cNvGrpSpPr>
              <a:grpSpLocks/>
            </p:cNvGrpSpPr>
            <p:nvPr/>
          </p:nvGrpSpPr>
          <p:grpSpPr bwMode="auto">
            <a:xfrm>
              <a:off x="2744140" y="2626485"/>
              <a:ext cx="3853962" cy="1728788"/>
              <a:chOff x="1858" y="1972"/>
              <a:chExt cx="2428" cy="1089"/>
            </a:xfrm>
          </p:grpSpPr>
          <p:grpSp>
            <p:nvGrpSpPr>
              <p:cNvPr id="20503" name="Group 47"/>
              <p:cNvGrpSpPr>
                <a:grpSpLocks/>
              </p:cNvGrpSpPr>
              <p:nvPr/>
            </p:nvGrpSpPr>
            <p:grpSpPr bwMode="auto">
              <a:xfrm>
                <a:off x="1858" y="1972"/>
                <a:ext cx="1884" cy="1089"/>
                <a:chOff x="1858" y="1972"/>
                <a:chExt cx="1884" cy="1089"/>
              </a:xfrm>
            </p:grpSpPr>
            <p:sp>
              <p:nvSpPr>
                <p:cNvPr id="20507" name="Oval 8"/>
                <p:cNvSpPr>
                  <a:spLocks noChangeArrowheads="1"/>
                </p:cNvSpPr>
                <p:nvPr/>
              </p:nvSpPr>
              <p:spPr bwMode="auto">
                <a:xfrm>
                  <a:off x="3152" y="2761"/>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8" name="Arc 16"/>
                <p:cNvSpPr>
                  <a:spLocks/>
                </p:cNvSpPr>
                <p:nvPr/>
              </p:nvSpPr>
              <p:spPr bwMode="auto">
                <a:xfrm rot="20659933">
                  <a:off x="1858" y="1972"/>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04" name="Group 30"/>
              <p:cNvGrpSpPr>
                <a:grpSpLocks/>
              </p:cNvGrpSpPr>
              <p:nvPr/>
            </p:nvGrpSpPr>
            <p:grpSpPr bwMode="auto">
              <a:xfrm>
                <a:off x="4059" y="2802"/>
                <a:ext cx="227" cy="252"/>
                <a:chOff x="4059" y="1763"/>
                <a:chExt cx="227" cy="252"/>
              </a:xfrm>
            </p:grpSpPr>
            <p:sp>
              <p:nvSpPr>
                <p:cNvPr id="20505" name="Text Box 3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06" name="Line 3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5" name="Group 54"/>
            <p:cNvGrpSpPr>
              <a:grpSpLocks/>
            </p:cNvGrpSpPr>
            <p:nvPr/>
          </p:nvGrpSpPr>
          <p:grpSpPr bwMode="auto">
            <a:xfrm>
              <a:off x="5229431" y="4598137"/>
              <a:ext cx="1225062" cy="360363"/>
              <a:chOff x="3424" y="3214"/>
              <a:chExt cx="771" cy="227"/>
            </a:xfrm>
          </p:grpSpPr>
          <p:grpSp>
            <p:nvGrpSpPr>
              <p:cNvPr id="20495" name="Group 36"/>
              <p:cNvGrpSpPr>
                <a:grpSpLocks/>
              </p:cNvGrpSpPr>
              <p:nvPr/>
            </p:nvGrpSpPr>
            <p:grpSpPr bwMode="auto">
              <a:xfrm>
                <a:off x="3424" y="3214"/>
                <a:ext cx="46" cy="227"/>
                <a:chOff x="3424" y="3214"/>
                <a:chExt cx="46" cy="227"/>
              </a:xfrm>
            </p:grpSpPr>
            <p:sp>
              <p:nvSpPr>
                <p:cNvPr id="20500" name="Oval 33"/>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1" name="Oval 34"/>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2" name="Oval 35"/>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nvGrpSpPr>
              <p:cNvPr id="20496" name="Group 37"/>
              <p:cNvGrpSpPr>
                <a:grpSpLocks/>
              </p:cNvGrpSpPr>
              <p:nvPr/>
            </p:nvGrpSpPr>
            <p:grpSpPr bwMode="auto">
              <a:xfrm>
                <a:off x="4149" y="3214"/>
                <a:ext cx="46" cy="227"/>
                <a:chOff x="3424" y="3214"/>
                <a:chExt cx="46" cy="227"/>
              </a:xfrm>
            </p:grpSpPr>
            <p:sp>
              <p:nvSpPr>
                <p:cNvPr id="20497" name="Oval 38"/>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8" name="Oval 39"/>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9" name="Oval 40"/>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grpSp>
          <p:nvGrpSpPr>
            <p:cNvPr id="18" name="Group 50"/>
            <p:cNvGrpSpPr>
              <a:grpSpLocks/>
            </p:cNvGrpSpPr>
            <p:nvPr/>
          </p:nvGrpSpPr>
          <p:grpSpPr bwMode="auto">
            <a:xfrm>
              <a:off x="6886783" y="2223267"/>
              <a:ext cx="2126911" cy="2879725"/>
              <a:chOff x="4468" y="1718"/>
              <a:chExt cx="1339" cy="1814"/>
            </a:xfrm>
          </p:grpSpPr>
          <p:sp>
            <p:nvSpPr>
              <p:cNvPr id="20493" name="AutoShape 41"/>
              <p:cNvSpPr>
                <a:spLocks/>
              </p:cNvSpPr>
              <p:nvPr/>
            </p:nvSpPr>
            <p:spPr bwMode="auto">
              <a:xfrm>
                <a:off x="4468" y="1718"/>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4" name="Text Box 42"/>
              <p:cNvSpPr txBox="1">
                <a:spLocks noChangeArrowheads="1"/>
              </p:cNvSpPr>
              <p:nvPr/>
            </p:nvSpPr>
            <p:spPr bwMode="auto">
              <a:xfrm>
                <a:off x="4806" y="2321"/>
                <a:ext cx="10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300" dirty="0">
                    <a:latin typeface="Calibri" panose="020F0502020204030204" pitchFamily="34" charset="0"/>
                  </a:rPr>
                  <a:t>Sampling</a:t>
                </a:r>
              </a:p>
              <a:p>
                <a:pPr>
                  <a:spcBef>
                    <a:spcPct val="50000"/>
                  </a:spcBef>
                  <a:buClrTx/>
                  <a:buFontTx/>
                  <a:buNone/>
                </a:pPr>
                <a:r>
                  <a:rPr lang="en-NZ" altLang="en-US" sz="2300" dirty="0">
                    <a:latin typeface="Calibri" panose="020F0502020204030204" pitchFamily="34" charset="0"/>
                  </a:rPr>
                  <a:t>Distribution</a:t>
                </a:r>
                <a:endParaRPr lang="en-GB" altLang="en-US" sz="2300" dirty="0">
                  <a:latin typeface="Calibri" panose="020F0502020204030204" pitchFamily="34" charset="0"/>
                </a:endParaRPr>
              </a:p>
            </p:txBody>
          </p:sp>
        </p:grpSp>
      </p:grpSp>
      <p:sp>
        <p:nvSpPr>
          <p:cNvPr id="49" name="Rectangle 3"/>
          <p:cNvSpPr txBox="1">
            <a:spLocks noChangeArrowheads="1"/>
          </p:cNvSpPr>
          <p:nvPr/>
        </p:nvSpPr>
        <p:spPr bwMode="auto">
          <a:xfrm>
            <a:off x="385261" y="4911733"/>
            <a:ext cx="84904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627063" indent="-627063" algn="l" rtl="0" eaLnBrk="0" fontAlgn="base" hangingPunct="0">
              <a:spcBef>
                <a:spcPct val="20000"/>
              </a:spcBef>
              <a:spcAft>
                <a:spcPct val="0"/>
              </a:spcAft>
              <a:buClr>
                <a:srgbClr val="FF3300"/>
              </a:buClr>
              <a:buFont typeface="Arial" charset="0"/>
              <a:buChar char="•"/>
              <a:defRPr sz="2800">
                <a:solidFill>
                  <a:schemeClr val="tx1"/>
                </a:solidFill>
                <a:latin typeface="+mn-lt"/>
                <a:ea typeface="ＭＳ Ｐゴシック" charset="-128"/>
                <a:cs typeface="ＭＳ Ｐゴシック" charset="-128"/>
              </a:defRPr>
            </a:lvl1pPr>
            <a:lvl2pPr marL="985838" indent="-285750" algn="l" rtl="0" eaLnBrk="0" fontAlgn="base" hangingPunct="0">
              <a:spcBef>
                <a:spcPct val="20000"/>
              </a:spcBef>
              <a:spcAft>
                <a:spcPct val="0"/>
              </a:spcAft>
              <a:buChar char="–"/>
              <a:defRPr sz="2400">
                <a:solidFill>
                  <a:schemeClr val="tx1"/>
                </a:solidFill>
                <a:latin typeface="+mn-lt"/>
                <a:ea typeface="ＭＳ Ｐゴシック" pitchFamily="-105" charset="-128"/>
              </a:defRPr>
            </a:lvl2pPr>
            <a:lvl3pPr marL="1346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a:lstStyle>
          <a:p>
            <a:pPr marL="0" indent="0" algn="just">
              <a:lnSpc>
                <a:spcPct val="115000"/>
              </a:lnSpc>
              <a:buNone/>
              <a:defRPr/>
            </a:pPr>
            <a:r>
              <a:rPr lang="en-US" altLang="en-US" kern="0" dirty="0">
                <a:latin typeface="Times New Roman" panose="02020603050405020304" pitchFamily="18" charset="0"/>
                <a:ea typeface="ＭＳ Ｐゴシック" pitchFamily="34" charset="-128"/>
                <a:cs typeface="Times New Roman" panose="02020603050405020304" pitchFamily="18" charset="0"/>
              </a:rPr>
              <a:t>A </a:t>
            </a:r>
            <a:r>
              <a:rPr lang="en-US" altLang="en-US" b="1"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US" altLang="en-US" kern="0"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sp>
        <p:nvSpPr>
          <p:cNvPr id="8" name="Footer Placeholder 7">
            <a:extLst>
              <a:ext uri="{FF2B5EF4-FFF2-40B4-BE49-F238E27FC236}">
                <a16:creationId xmlns:a16="http://schemas.microsoft.com/office/drawing/2014/main" id="{DFB30B40-C618-48D7-B0BF-6D4973CF3317}"/>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A356911D-EB32-4055-B675-CF1234E02253}"/>
              </a:ext>
            </a:extLst>
          </p:cNvPr>
          <p:cNvSpPr>
            <a:spLocks noGrp="1"/>
          </p:cNvSpPr>
          <p:nvPr>
            <p:ph type="dt" sz="half" idx="12"/>
          </p:nvPr>
        </p:nvSpPr>
        <p:spPr/>
        <p:txBody>
          <a:bodyPr/>
          <a:lstStyle/>
          <a:p>
            <a:fld id="{5746B77F-56CB-4D28-A470-8F71945728B1}" type="datetime5">
              <a:rPr lang="en-NZ" altLang="en-US" smtClean="0"/>
              <a:t>26-May-23</a:t>
            </a:fld>
            <a:endParaRPr lang="en-US" altLang="en-US"/>
          </a:p>
        </p:txBody>
      </p:sp>
      <p:sp>
        <p:nvSpPr>
          <p:cNvPr id="11" name="Slide Number Placeholder 10">
            <a:extLst>
              <a:ext uri="{FF2B5EF4-FFF2-40B4-BE49-F238E27FC236}">
                <a16:creationId xmlns:a16="http://schemas.microsoft.com/office/drawing/2014/main" id="{D6ADA801-91C7-4346-B6AD-A589EF4D1781}"/>
              </a:ext>
            </a:extLst>
          </p:cNvPr>
          <p:cNvSpPr>
            <a:spLocks noGrp="1"/>
          </p:cNvSpPr>
          <p:nvPr>
            <p:ph type="sldNum" sz="quarter" idx="11"/>
          </p:nvPr>
        </p:nvSpPr>
        <p:spPr/>
        <p:txBody>
          <a:bodyPr/>
          <a:lstStyle/>
          <a:p>
            <a:fld id="{E6D38F6D-B68C-43EA-8D93-D9BC679B8240}" type="slidenum">
              <a:rPr lang="en-US" altLang="en-US" smtClean="0"/>
              <a:pPr/>
              <a:t>8</a:t>
            </a:fld>
            <a:endParaRPr lang="en-US" altLang="en-US"/>
          </a:p>
        </p:txBody>
      </p:sp>
    </p:spTree>
    <p:extLst>
      <p:ext uri="{BB962C8B-B14F-4D97-AF65-F5344CB8AC3E}">
        <p14:creationId xmlns:p14="http://schemas.microsoft.com/office/powerpoint/2010/main" val="1671085564"/>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extLst>
                        <a:ext uri="{9D8B030D-6E8A-4147-A177-3AD203B41FA5}">
                          <a16:colId xmlns:a16="http://schemas.microsoft.com/office/drawing/2014/main" val="20000"/>
                        </a:ext>
                      </a:extLst>
                    </a:gridCol>
                    <a:gridCol w="2419178">
                      <a:extLst>
                        <a:ext uri="{9D8B030D-6E8A-4147-A177-3AD203B41FA5}">
                          <a16:colId xmlns:a16="http://schemas.microsoft.com/office/drawing/2014/main" val="20001"/>
                        </a:ext>
                      </a:extLst>
                    </a:gridCol>
                    <a:gridCol w="2419178">
                      <a:extLst>
                        <a:ext uri="{9D8B030D-6E8A-4147-A177-3AD203B41FA5}">
                          <a16:colId xmlns:a16="http://schemas.microsoft.com/office/drawing/2014/main" val="20002"/>
                        </a:ext>
                      </a:extLst>
                    </a:gridCol>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is True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1</m:t>
                                  </m:r>
                                </m:sub>
                              </m:sSub>
                            </m:oMath>
                          </a14:m>
                          <a:r>
                            <a:rPr lang="en-US" sz="4000" b="0" dirty="0">
                              <a:latin typeface="Times New Roman" panose="02020603050405020304" pitchFamily="18" charset="0"/>
                              <a:cs typeface="Times New Roman" panose="02020603050405020304" pitchFamily="18" charset="0"/>
                            </a:rPr>
                            <a:t> is True</a:t>
                          </a:r>
                        </a:p>
                      </a:txBody>
                      <a:tcPr/>
                    </a:tc>
                    <a:extLst>
                      <a:ext uri="{0D108BD9-81ED-4DB2-BD59-A6C34878D82A}">
                        <a16:rowId xmlns:a16="http://schemas.microsoft.com/office/drawing/2014/main" val="10000"/>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Reject</a:t>
                          </a:r>
                          <a:r>
                            <a:rPr lang="en-US" sz="4000" b="0"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Do</a:t>
                          </a:r>
                          <a:r>
                            <a:rPr lang="en-US" sz="4000" b="0" baseline="0" dirty="0">
                              <a:latin typeface="Times New Roman" panose="02020603050405020304" pitchFamily="18" charset="0"/>
                              <a:cs typeface="Times New Roman" panose="02020603050405020304" pitchFamily="18" charset="0"/>
                            </a:rPr>
                            <a:t> not Reject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43973799"/>
                  </p:ext>
                </p:extLst>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gridCol w="2419178"/>
                    <a:gridCol w="2419178"/>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2"/>
                          <a:stretch>
                            <a:fillRect l="-100252" t="-5944" r="-100504" b="-200699"/>
                          </a:stretch>
                        </a:blipFill>
                      </a:tcPr>
                    </a:tc>
                    <a:tc>
                      <a:txBody>
                        <a:bodyPr/>
                        <a:lstStyle/>
                        <a:p>
                          <a:endParaRPr lang="en-US"/>
                        </a:p>
                      </a:txBody>
                      <a:tcPr>
                        <a:blipFill rotWithShape="0">
                          <a:blip r:embed="rId2"/>
                          <a:stretch>
                            <a:fillRect l="-200252" t="-5944" r="-504" b="-200699"/>
                          </a:stretch>
                        </a:blipFill>
                      </a:tcPr>
                    </a:tc>
                  </a:tr>
                  <a:tr h="1742074">
                    <a:tc>
                      <a:txBody>
                        <a:bodyPr/>
                        <a:lstStyle/>
                        <a:p>
                          <a:endParaRPr lang="en-US"/>
                        </a:p>
                      </a:txBody>
                      <a:tcPr>
                        <a:blipFill rotWithShape="0">
                          <a:blip r:embed="rId2"/>
                          <a:stretch>
                            <a:fillRect l="-252" t="-105944" r="-200504" b="-100699"/>
                          </a:stretch>
                        </a:blipFill>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r>
                  <a:tr h="1742074">
                    <a:tc>
                      <a:txBody>
                        <a:bodyPr/>
                        <a:lstStyle/>
                        <a:p>
                          <a:endParaRPr lang="en-US"/>
                        </a:p>
                      </a:txBody>
                      <a:tcPr>
                        <a:blipFill rotWithShape="0">
                          <a:blip r:embed="rId2"/>
                          <a:stretch>
                            <a:fillRect l="-252" t="-205944" r="-200504" b="-699"/>
                          </a:stretch>
                        </a:blipFill>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tr>
                </a:tbl>
              </a:graphicData>
            </a:graphic>
          </p:graphicFrame>
        </mc:Fallback>
      </mc:AlternateContent>
      <p:sp>
        <p:nvSpPr>
          <p:cNvPr id="2" name="Date Placeholder 1"/>
          <p:cNvSpPr>
            <a:spLocks noGrp="1"/>
          </p:cNvSpPr>
          <p:nvPr>
            <p:ph type="dt" sz="half" idx="12"/>
          </p:nvPr>
        </p:nvSpPr>
        <p:spPr/>
        <p:txBody>
          <a:bodyPr/>
          <a:lstStyle/>
          <a:p>
            <a:fld id="{1D5041B9-198D-40A5-BA11-EED6160E90A4}" type="datetime5">
              <a:rPr lang="en-NZ" altLang="en-US" smtClean="0"/>
              <a:t>26-May-23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71149884"/>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1076" y="2906110"/>
                <a:ext cx="8229600" cy="13716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Testing Hypotheses About Population</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Mean </a:t>
                </a:r>
                <a14:m>
                  <m:oMath xmlns:m="http://schemas.openxmlformats.org/officeDocument/2006/math">
                    <m:r>
                      <a:rPr lang="en-GB" sz="360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1076" y="2906110"/>
                <a:ext cx="8229600" cy="1371600"/>
              </a:xfrm>
              <a:blipFill>
                <a:blip r:embed="rId2"/>
                <a:stretch>
                  <a:fillRect t="-1333" b="-12444"/>
                </a:stretch>
              </a:blipFill>
            </p:spPr>
            <p:txBody>
              <a:bodyPr/>
              <a:lstStyle/>
              <a:p>
                <a:r>
                  <a:rPr lang="en-GB">
                    <a:noFill/>
                  </a:rPr>
                  <a:t> </a:t>
                </a:r>
              </a:p>
            </p:txBody>
          </p:sp>
        </mc:Fallback>
      </mc:AlternateContent>
      <p:sp>
        <p:nvSpPr>
          <p:cNvPr id="3" name="Date Placeholder 2"/>
          <p:cNvSpPr>
            <a:spLocks noGrp="1"/>
          </p:cNvSpPr>
          <p:nvPr>
            <p:ph type="dt" sz="half" idx="12"/>
          </p:nvPr>
        </p:nvSpPr>
        <p:spPr/>
        <p:txBody>
          <a:bodyPr/>
          <a:lstStyle/>
          <a:p>
            <a:fld id="{060F747B-06A1-4791-BB49-BEACC87A49A0}"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84622420"/>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36578"/>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9D7DA7C6-CB47-478D-9710-719BE1476F85}"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314277754"/>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37456" y="900224"/>
                <a:ext cx="8055429" cy="2677656"/>
              </a:xfrm>
              <a:prstGeom prst="rect">
                <a:avLst/>
              </a:prstGeom>
            </p:spPr>
            <p:txBody>
              <a:bodyPr wrap="square">
                <a:spAutoFit/>
              </a:bodyPr>
              <a:lstStyle/>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null hypothesis </a:t>
                </a:r>
                <a:r>
                  <a:rPr lang="en-US" sz="2800" dirty="0">
                    <a:latin typeface="Times New Roman" panose="02020603050405020304" pitchFamily="18" charset="0"/>
                    <a:cs typeface="Times New Roman" panose="02020603050405020304" pitchFamily="18" charset="0"/>
                  </a:rPr>
                  <a:t>which  includes the single target value that identifies a specific distribution,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1</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alternative hypothesis </a:t>
                </a:r>
                <a:r>
                  <a:rPr lang="en-US" sz="2800" dirty="0">
                    <a:latin typeface="Times New Roman" panose="02020603050405020304" pitchFamily="18" charset="0"/>
                    <a:cs typeface="Times New Roman" panose="02020603050405020304" pitchFamily="18" charset="0"/>
                  </a:rPr>
                  <a:t>which usually includes the </a:t>
                </a:r>
                <a:r>
                  <a:rPr lang="en-US" sz="2800" dirty="0">
                    <a:solidFill>
                      <a:srgbClr val="FF0000"/>
                    </a:solidFill>
                    <a:latin typeface="Times New Roman" panose="02020603050405020304" pitchFamily="18" charset="0"/>
                    <a:cs typeface="Times New Roman" panose="02020603050405020304" pitchFamily="18" charset="0"/>
                  </a:rPr>
                  <a:t>complementary event of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𝜇</m:t>
                        </m:r>
                      </m:e>
                      <m:sub>
                        <m:r>
                          <a:rPr lang="en-GB" sz="2800" i="1">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37456" y="900224"/>
                <a:ext cx="8055429" cy="2677656"/>
              </a:xfrm>
              <a:prstGeom prst="rect">
                <a:avLst/>
              </a:prstGeom>
              <a:blipFill>
                <a:blip r:embed="rId2"/>
                <a:stretch>
                  <a:fillRect l="-1513" t="-2506" r="-1513" b="-5467"/>
                </a:stretch>
              </a:blipFill>
            </p:spPr>
            <p:txBody>
              <a:bodyPr/>
              <a:lstStyle/>
              <a:p>
                <a:r>
                  <a:rPr lang="en-US">
                    <a:noFill/>
                  </a:rPr>
                  <a:t> </a:t>
                </a:r>
              </a:p>
            </p:txBody>
          </p:sp>
        </mc:Fallback>
      </mc:AlternateContent>
      <p:sp>
        <p:nvSpPr>
          <p:cNvPr id="5" name="Rectangle 4"/>
          <p:cNvSpPr/>
          <p:nvPr/>
        </p:nvSpPr>
        <p:spPr>
          <a:xfrm>
            <a:off x="337456" y="3866606"/>
            <a:ext cx="8119533" cy="1815882"/>
          </a:xfrm>
          <a:prstGeom prst="rect">
            <a:avLst/>
          </a:prstGeom>
          <a:solidFill>
            <a:srgbClr val="FFFF97"/>
          </a:solidFill>
        </p:spPr>
        <p:txBody>
          <a:bodyPr wrap="square">
            <a:spAutoFit/>
          </a:bodyPr>
          <a:lstStyle/>
          <a:p>
            <a:pPr marL="0" indent="0">
              <a:buNone/>
            </a:pPr>
            <a:r>
              <a:rPr lang="en-US" sz="2800" b="1" dirty="0">
                <a:solidFill>
                  <a:srgbClr val="FF0000"/>
                </a:solidFill>
                <a:latin typeface="Times New Roman" panose="02020603050405020304" pitchFamily="18" charset="0"/>
                <a:cs typeface="Times New Roman" panose="02020603050405020304" pitchFamily="18" charset="0"/>
              </a:rPr>
              <a:t>Note: </a:t>
            </a:r>
          </a:p>
          <a:p>
            <a:pPr marL="0" indent="0" algn="just">
              <a:buNone/>
            </a:pPr>
            <a:r>
              <a:rPr lang="en-US" sz="2800" dirty="0">
                <a:latin typeface="Times New Roman" panose="02020603050405020304" pitchFamily="18" charset="0"/>
                <a:cs typeface="Times New Roman" panose="02020603050405020304" pitchFamily="18" charset="0"/>
              </a:rPr>
              <a:t>In hypothesis testing, you can </a:t>
            </a:r>
            <a:r>
              <a:rPr lang="en-US" sz="2800" dirty="0">
                <a:solidFill>
                  <a:srgbClr val="C00000"/>
                </a:solidFill>
                <a:latin typeface="Times New Roman" panose="02020603050405020304" pitchFamily="18" charset="0"/>
                <a:cs typeface="Times New Roman" panose="02020603050405020304" pitchFamily="18" charset="0"/>
              </a:rPr>
              <a:t>put the claim under H</a:t>
            </a:r>
            <a:r>
              <a:rPr lang="en-US" dirty="0">
                <a:solidFill>
                  <a:srgbClr val="C00000"/>
                </a:solidFill>
                <a:latin typeface="Times New Roman" panose="02020603050405020304" pitchFamily="18" charset="0"/>
                <a:cs typeface="Times New Roman" panose="02020603050405020304" pitchFamily="18" charset="0"/>
              </a:rPr>
              <a:t>1</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 </a:t>
            </a:r>
            <a:r>
              <a:rPr lang="en-US" sz="2800" dirty="0">
                <a:solidFill>
                  <a:srgbClr val="C00000"/>
                </a:solidFill>
                <a:latin typeface="Times New Roman" panose="02020603050405020304" pitchFamily="18" charset="0"/>
                <a:cs typeface="Times New Roman" panose="02020603050405020304" pitchFamily="18" charset="0"/>
              </a:rPr>
              <a:t>equal to sign is always with H</a:t>
            </a:r>
            <a:r>
              <a:rPr lang="en-US" dirty="0">
                <a:solidFill>
                  <a:srgbClr val="C0000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one or two sided test depends on H</a:t>
            </a:r>
            <a:r>
              <a:rPr lang="en-US"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p>
        </p:txBody>
      </p:sp>
      <p:sp>
        <p:nvSpPr>
          <p:cNvPr id="2" name="Date Placeholder 1"/>
          <p:cNvSpPr>
            <a:spLocks noGrp="1"/>
          </p:cNvSpPr>
          <p:nvPr>
            <p:ph type="dt" sz="half" idx="12"/>
          </p:nvPr>
        </p:nvSpPr>
        <p:spPr/>
        <p:txBody>
          <a:bodyPr/>
          <a:lstStyle/>
          <a:p>
            <a:fld id="{42EAA0C2-9114-4021-8E1C-7FA935C591EE}" type="datetime5">
              <a:rPr lang="en-NZ" altLang="en-US" smtClean="0"/>
              <a:t>26-May-23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83</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99003671"/>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4205" y="564291"/>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Step 2. </a:t>
                </a:r>
                <a:r>
                  <a:rPr lang="en-US" sz="2800" dirty="0">
                    <a:latin typeface="Times New Roman" panose="02020603050405020304" pitchFamily="18" charset="0"/>
                    <a:cs typeface="Times New Roman" panose="02020603050405020304" pitchFamily="18" charset="0"/>
                  </a:rPr>
                  <a:t>Calculate the test value by formula:</a:t>
                </a:r>
                <a:endParaRPr lang="en-US" sz="28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The following test statistics are usually used:</a:t>
                </a:r>
              </a:p>
              <a:p>
                <a:pPr marL="398463" indent="-398463" algn="just">
                  <a:buNone/>
                </a:pPr>
                <a:r>
                  <a:rPr lang="en-US" sz="2800" dirty="0">
                    <a:latin typeface="Times New Roman" panose="02020603050405020304" pitchFamily="18" charset="0"/>
                    <a:cs typeface="Times New Roman" panose="02020603050405020304" pitchFamily="18" charset="0"/>
                  </a:rPr>
                  <a:t>1.When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is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known</a:t>
                </a:r>
                <a:r>
                  <a:rPr lang="en-US" sz="2800" dirty="0">
                    <a:latin typeface="Times New Roman" panose="02020603050405020304" pitchFamily="18" charset="0"/>
                    <a:cs typeface="Times New Roman" panose="02020603050405020304" pitchFamily="18" charset="0"/>
                  </a:rPr>
                  <a:t>,</a:t>
                </a:r>
              </a:p>
              <a:p>
                <a:pPr marL="398463" indent="-398463" algn="just">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solidFill>
                          <a:schemeClr val="bg2">
                            <a:lumMod val="75000"/>
                          </a:schemeClr>
                        </a:solidFill>
                        <a:latin typeface="Cambria Math" panose="02040503050406030204" pitchFamily="18" charset="0"/>
                        <a:cs typeface="Times New Roman" panose="02020603050405020304" pitchFamily="18" charset="0"/>
                      </a:rPr>
                      <m:t>𝑍</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a:t>
                </a:r>
              </a:p>
              <a:p>
                <a:pPr marL="347663" indent="-347663" algn="just">
                  <a:buNone/>
                </a:pPr>
                <a:r>
                  <a:rPr lang="en-US" sz="2800" dirty="0">
                    <a:latin typeface="Times New Roman" panose="02020603050405020304" pitchFamily="18" charset="0"/>
                    <a:cs typeface="Times New Roman" panose="02020603050405020304" pitchFamily="18" charset="0"/>
                  </a:rPr>
                  <a:t>2.When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is unknown</a:t>
                </a:r>
                <a:r>
                  <a:rPr lang="en-US" sz="2800" dirty="0">
                    <a:latin typeface="Times New Roman" panose="02020603050405020304" pitchFamily="18" charset="0"/>
                    <a:cs typeface="Times New Roman" panose="02020603050405020304" pitchFamily="18" charset="0"/>
                  </a:rPr>
                  <a:t>, </a:t>
                </a:r>
              </a:p>
              <a:p>
                <a:pPr marL="347663" indent="-347663" algn="just">
                  <a:buNone/>
                </a:pPr>
                <a14:m>
                  <m:oMath xmlns:m="http://schemas.openxmlformats.org/officeDocument/2006/math">
                    <m:r>
                      <a:rPr lang="en-US" sz="2800" b="0" i="1" smtClean="0">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𝑇</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 </a:t>
                </a:r>
              </a:p>
              <a:p>
                <a:pPr marL="347663" indent="-60325" algn="just">
                  <a:buNone/>
                </a:pPr>
                <a:r>
                  <a:rPr lang="en-US" sz="2800" dirty="0">
                    <a:latin typeface="Times New Roman" panose="02020603050405020304" pitchFamily="18" charset="0"/>
                    <a:cs typeface="Times New Roman" panose="02020603050405020304" pitchFamily="18" charset="0"/>
                  </a:rPr>
                  <a:t>where has a t-distribution with degrees of freedom.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4205" y="564291"/>
                <a:ext cx="8229600" cy="3886200"/>
              </a:xfrm>
              <a:blipFill>
                <a:blip r:embed="rId2"/>
                <a:stretch>
                  <a:fillRect l="-1556" t="-1727" r="-1481" b="-4191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1FDCB6F1-4D17-47FF-89EF-9FA32F202B51}"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672786191"/>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59492" y="556054"/>
                <a:ext cx="8229600" cy="3886200"/>
              </a:xfrm>
            </p:spPr>
            <p:txBody>
              <a:bodyPr/>
              <a:lstStyle/>
              <a:p>
                <a:pPr marL="347663" indent="-347663" algn="just">
                  <a:buNone/>
                </a:pPr>
                <a:r>
                  <a:rPr lang="en-US" sz="2700" dirty="0">
                    <a:latin typeface="Times New Roman" panose="02020603050405020304" pitchFamily="18" charset="0"/>
                    <a:cs typeface="Times New Roman" panose="02020603050405020304" pitchFamily="18" charset="0"/>
                  </a:rPr>
                  <a:t>3.When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700" dirty="0">
                    <a:solidFill>
                      <a:srgbClr val="3333FF"/>
                    </a:solidFill>
                    <a:latin typeface="Times New Roman" panose="02020603050405020304" pitchFamily="18" charset="0"/>
                    <a:cs typeface="Times New Roman" panose="02020603050405020304" pitchFamily="18" charset="0"/>
                  </a:rPr>
                  <a:t> is 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 </a:t>
                </a:r>
              </a:p>
              <a:p>
                <a:pPr marL="347663" indent="-347663" algn="just">
                  <a:buNone/>
                </a:pPr>
                <a:r>
                  <a:rPr lang="en-US" sz="270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a:p>
                <a:pPr marL="347663" indent="-347663" algn="just">
                  <a:buNone/>
                </a:pPr>
                <a:r>
                  <a:rPr lang="en-US" sz="2700" dirty="0">
                    <a:latin typeface="Times New Roman" panose="02020603050405020304" pitchFamily="18" charset="0"/>
                    <a:cs typeface="Times New Roman" panose="02020603050405020304" pitchFamily="18" charset="0"/>
                  </a:rPr>
                  <a:t>4.When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700" dirty="0">
                    <a:solidFill>
                      <a:srgbClr val="3333FF"/>
                    </a:solidFill>
                    <a:latin typeface="Times New Roman" panose="02020603050405020304" pitchFamily="18" charset="0"/>
                    <a:cs typeface="Times New Roman" panose="02020603050405020304" pitchFamily="18" charset="0"/>
                  </a:rPr>
                  <a:t>is unknown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a:t>
                </a:r>
                <a:r>
                  <a:rPr lang="en-US" sz="2700" dirty="0">
                    <a:latin typeface="Times New Roman" panose="02020603050405020304" pitchFamily="18" charset="0"/>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oMath>
                </a14:m>
                <a:endParaRPr lang="en-US" sz="2700" b="0" i="0" dirty="0">
                  <a:solidFill>
                    <a:schemeClr val="bg2">
                      <a:lumMod val="75000"/>
                    </a:schemeClr>
                  </a:solidFill>
                  <a:latin typeface="Cambria Math" panose="02040503050406030204" pitchFamily="18" charset="0"/>
                  <a:cs typeface="Times New Roman" panose="02020603050405020304" pitchFamily="18" charset="0"/>
                </a:endParaRPr>
              </a:p>
              <a:p>
                <a:pPr marL="0" indent="0" algn="just">
                  <a:buNone/>
                </a:pPr>
                <a:r>
                  <a:rPr lang="en-US" sz="2700" b="0" dirty="0">
                    <a:solidFill>
                      <a:schemeClr val="bg2">
                        <a:lumMod val="75000"/>
                      </a:schemeClr>
                    </a:solidFill>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9492" y="556054"/>
                <a:ext cx="8229600" cy="3886200"/>
              </a:xfrm>
              <a:blipFill>
                <a:blip r:embed="rId2"/>
                <a:stretch>
                  <a:fillRect l="-1407" t="-1567" r="-1407" b="-14577"/>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A3A9C839-99D6-4F02-AD0A-16AEC93D633B}"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83143925"/>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3053" y="726684"/>
                <a:ext cx="8229600" cy="3886200"/>
              </a:xfrm>
            </p:spPr>
            <p:txBody>
              <a:bodyPr/>
              <a:lstStyle/>
              <a:p>
                <a:pPr marL="0" indent="0">
                  <a:buNone/>
                </a:pPr>
                <a:endParaRPr lang="en-US" sz="28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1. Use a right-tailed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2. Use a two-tailed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3. Use a left-tailed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3053" y="726684"/>
                <a:ext cx="8229600" cy="3886200"/>
              </a:xfrm>
              <a:blipFill>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263470" y="2523214"/>
            <a:ext cx="6178730" cy="3809216"/>
          </a:xfrm>
          <a:prstGeom prst="rect">
            <a:avLst/>
          </a:prstGeom>
        </p:spPr>
      </p:pic>
      <p:sp>
        <p:nvSpPr>
          <p:cNvPr id="4" name="TextBox 3"/>
          <p:cNvSpPr txBox="1"/>
          <p:nvPr/>
        </p:nvSpPr>
        <p:spPr>
          <a:xfrm>
            <a:off x="2252133" y="6352143"/>
            <a:ext cx="4639734" cy="369332"/>
          </a:xfrm>
          <a:prstGeom prst="rect">
            <a:avLst/>
          </a:prstGeom>
          <a:noFill/>
        </p:spPr>
        <p:txBody>
          <a:bodyPr wrap="square" rtlCol="0">
            <a:spAutoFit/>
          </a:bodyPr>
          <a:lstStyle/>
          <a:p>
            <a:r>
              <a:rPr lang="en-US" dirty="0">
                <a:highlight>
                  <a:srgbClr val="FFFF00"/>
                </a:highlight>
                <a:latin typeface="Times New Roman" panose="02020603050405020304" pitchFamily="18" charset="0"/>
                <a:cs typeface="Times New Roman" panose="02020603050405020304" pitchFamily="18" charset="0"/>
              </a:rPr>
              <a:t>It is very similar for t test, just replace z by t.</a:t>
            </a:r>
          </a:p>
        </p:txBody>
      </p:sp>
      <p:sp>
        <p:nvSpPr>
          <p:cNvPr id="5" name="Rectangle 4"/>
          <p:cNvSpPr/>
          <p:nvPr/>
        </p:nvSpPr>
        <p:spPr>
          <a:xfrm>
            <a:off x="407297" y="303704"/>
            <a:ext cx="8498184" cy="954107"/>
          </a:xfrm>
          <a:prstGeom prst="rect">
            <a:avLst/>
          </a:prstGeom>
        </p:spPr>
        <p:txBody>
          <a:bodyPr wrap="square">
            <a:spAutoFit/>
          </a:bodyPr>
          <a:lstStyle/>
          <a:p>
            <a:r>
              <a:rPr lang="en-US" sz="2800" dirty="0">
                <a:solidFill>
                  <a:srgbClr val="C00000"/>
                </a:solidFill>
                <a:latin typeface="Times New Roman" panose="02020603050405020304" pitchFamily="18" charset="0"/>
                <a:cs typeface="Times New Roman" panose="02020603050405020304" pitchFamily="18" charset="0"/>
              </a:rPr>
              <a:t>Step 3. </a:t>
            </a:r>
          </a:p>
          <a:p>
            <a:r>
              <a:rPr lang="en-US" sz="2800" dirty="0">
                <a:latin typeface="Times New Roman" panose="02020603050405020304" pitchFamily="18" charset="0"/>
                <a:cs typeface="Times New Roman" panose="02020603050405020304" pitchFamily="18" charset="0"/>
              </a:rPr>
              <a:t>Calculate the  critical value(s) and identify critical region</a:t>
            </a:r>
            <a:r>
              <a:rPr lang="en-US" sz="2800" dirty="0">
                <a:solidFill>
                  <a:srgbClr val="C00000"/>
                </a:solidFill>
                <a:latin typeface="Times New Roman" panose="02020603050405020304" pitchFamily="18" charset="0"/>
                <a:cs typeface="Times New Roman" panose="02020603050405020304" pitchFamily="18" charset="0"/>
              </a:rPr>
              <a:t> </a:t>
            </a:r>
            <a:endParaRPr lang="en-US" sz="2800" dirty="0"/>
          </a:p>
        </p:txBody>
      </p:sp>
      <p:sp>
        <p:nvSpPr>
          <p:cNvPr id="6" name="Date Placeholder 5"/>
          <p:cNvSpPr>
            <a:spLocks noGrp="1"/>
          </p:cNvSpPr>
          <p:nvPr>
            <p:ph type="dt" sz="half" idx="12"/>
          </p:nvPr>
        </p:nvSpPr>
        <p:spPr/>
        <p:txBody>
          <a:bodyPr/>
          <a:lstStyle/>
          <a:p>
            <a:fld id="{BA6D58C3-B1D2-4DA4-B873-A5ADD7BC7767}" type="datetime5">
              <a:rPr lang="en-NZ" altLang="en-US" smtClean="0"/>
              <a:t>26-May-23</a:t>
            </a:fld>
            <a:endParaRPr lang="en-US" altLang="en-US"/>
          </a:p>
        </p:txBody>
      </p:sp>
      <p:sp>
        <p:nvSpPr>
          <p:cNvPr id="7" name="Slide Number Placeholder 6"/>
          <p:cNvSpPr>
            <a:spLocks noGrp="1"/>
          </p:cNvSpPr>
          <p:nvPr>
            <p:ph type="sldNum" sz="quarter" idx="11"/>
          </p:nvPr>
        </p:nvSpPr>
        <p:spPr/>
        <p:txBody>
          <a:bodyPr/>
          <a:lstStyle/>
          <a:p>
            <a:fld id="{E6D38F6D-B68C-43EA-8D93-D9BC679B8240}" type="slidenum">
              <a:rPr lang="en-US" altLang="en-US" smtClean="0"/>
              <a:pPr/>
              <a:t>86</a:t>
            </a:fld>
            <a:endParaRPr lang="en-US" altLang="en-US"/>
          </a:p>
        </p:txBody>
      </p:sp>
      <p:sp>
        <p:nvSpPr>
          <p:cNvPr id="8" name="Footer Placeholder 7"/>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546133948"/>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7713" y="915965"/>
                <a:ext cx="8196944" cy="4927375"/>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If the test value is Z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𝑍</m:t>
                        </m:r>
                      </m:e>
                      <m:sub>
                        <m:r>
                          <a:rPr lang="en-US" sz="28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i="1" dirty="0" smtClean="0">
                            <a:solidFill>
                              <a:srgbClr val="0000FF"/>
                            </a:solidFill>
                            <a:latin typeface="Cambria Math" panose="02040503050406030204" pitchFamily="18" charset="0"/>
                            <a:cs typeface="Times New Roman" panose="02020603050405020304" pitchFamily="18" charset="0"/>
                          </a:rPr>
                          <m:t>𝑍</m:t>
                        </m:r>
                      </m:e>
                      <m:sub>
                        <m:f>
                          <m:fPr>
                            <m:type m:val="skw"/>
                            <m:ctrlPr>
                              <a:rPr lang="en-US" sz="2800" i="1" dirty="0" smtClean="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b="0" i="1" dirty="0" smtClean="0">
                                <a:solidFill>
                                  <a:srgbClr val="0000FF"/>
                                </a:solidFill>
                                <a:latin typeface="Cambria Math" panose="02040503050406030204" pitchFamily="18" charset="0"/>
                                <a:cs typeface="Times New Roman" panose="02020603050405020304" pitchFamily="18" charset="0"/>
                              </a:rPr>
                              <m:t>2</m:t>
                            </m:r>
                          </m:den>
                        </m:f>
                      </m:sub>
                    </m:s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pPr algn="just"/>
                <a:r>
                  <a:rPr lang="en-US" sz="2800" dirty="0">
                    <a:latin typeface="Times New Roman" panose="02020603050405020304" pitchFamily="18" charset="0"/>
                    <a:cs typeface="Times New Roman" panose="02020603050405020304" pitchFamily="18" charset="0"/>
                  </a:rPr>
                  <a:t>If the test value is T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f>
                          <m:fPr>
                            <m:type m:val="skw"/>
                            <m:ctrlPr>
                              <a:rPr lang="en-US" sz="2800" i="1" dirty="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i="1" dirty="0">
                                <a:solidFill>
                                  <a:srgbClr val="0000FF"/>
                                </a:solidFill>
                                <a:latin typeface="Cambria Math" panose="02040503050406030204" pitchFamily="18" charset="0"/>
                                <a:cs typeface="Times New Roman" panose="02020603050405020304" pitchFamily="18" charset="0"/>
                              </a:rPr>
                              <m:t>2</m:t>
                            </m:r>
                          </m:den>
                        </m:f>
                      </m:sub>
                    </m:sSub>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r>
                  <a:rPr lang="en-US" sz="2800" dirty="0">
                    <a:solidFill>
                      <a:srgbClr val="FF0000"/>
                    </a:solidFill>
                    <a:latin typeface="Times New Roman" panose="02020603050405020304" pitchFamily="18" charset="0"/>
                    <a:cs typeface="Times New Roman" panose="02020603050405020304" pitchFamily="18" charset="0"/>
                  </a:rPr>
                  <a:t>Step 4. </a:t>
                </a:r>
              </a:p>
              <a:p>
                <a:r>
                  <a:rPr lang="en-US" sz="2800" dirty="0">
                    <a:solidFill>
                      <a:srgbClr val="000000"/>
                    </a:solidFill>
                    <a:latin typeface="Times New Roman" panose="02020603050405020304" pitchFamily="18" charset="0"/>
                    <a:cs typeface="Times New Roman" panose="02020603050405020304" pitchFamily="18" charset="0"/>
                  </a:rPr>
                  <a:t>Make decision: </a:t>
                </a:r>
                <a:r>
                  <a:rPr lang="en-US" sz="2800" dirty="0">
                    <a:solidFill>
                      <a:srgbClr val="00B050"/>
                    </a:solidFill>
                    <a:latin typeface="Times New Roman" panose="02020603050405020304" pitchFamily="18" charset="0"/>
                    <a:cs typeface="Times New Roman" panose="02020603050405020304" pitchFamily="18" charset="0"/>
                  </a:rPr>
                  <a:t>Reject H</a:t>
                </a:r>
                <a:r>
                  <a:rPr lang="en-US"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if test value falls in the critical region otherwise accept H</a:t>
                </a:r>
                <a:r>
                  <a:rPr lang="en-US" dirty="0">
                    <a:solidFill>
                      <a:srgbClr val="00B05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a:t>
                </a:r>
              </a:p>
              <a:p>
                <a:endParaRPr lang="en-US" sz="2800" dirty="0">
                  <a:solidFill>
                    <a:srgbClr val="000000"/>
                  </a:solidFill>
                  <a:latin typeface="Times New Roman" panose="02020603050405020304" pitchFamily="18" charset="0"/>
                  <a:cs typeface="Times New Roman" panose="02020603050405020304" pitchFamily="18" charset="0"/>
                </a:endParaRPr>
              </a:p>
              <a:p>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solidFill>
                      <a:srgbClr val="000000"/>
                    </a:solidFill>
                    <a:latin typeface="Times New Roman" panose="02020603050405020304" pitchFamily="18" charset="0"/>
                    <a:cs typeface="Times New Roman" panose="02020603050405020304" pitchFamily="18" charset="0"/>
                  </a:rPr>
                  <a:t>State the conclusion in nontechnical terms.</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7713" y="915965"/>
                <a:ext cx="8196944" cy="4927375"/>
              </a:xfrm>
              <a:prstGeom prst="rect">
                <a:avLst/>
              </a:prstGeom>
              <a:blipFill rotWithShape="0">
                <a:blip r:embed="rId2"/>
                <a:stretch>
                  <a:fillRect l="-1563" t="-1236" b="-247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1A037794-5B0D-4854-803B-E4CE33CFAC3F}" type="datetime5">
              <a:rPr lang="en-NZ" altLang="en-US" smtClean="0"/>
              <a:t>26-May-23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840003417"/>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02770" y="476853"/>
                <a:ext cx="8371115" cy="2359941"/>
              </a:xfrm>
              <a:prstGeom prst="rect">
                <a:avLst/>
              </a:prstGeom>
            </p:spPr>
            <p:txBody>
              <a:bodyPr wrap="square">
                <a:spAutoFit/>
              </a:bodyPr>
              <a:lstStyle/>
              <a:p>
                <a:pPr algn="just"/>
                <a:r>
                  <a:rPr lang="en-US" sz="2400" dirty="0">
                    <a:solidFill>
                      <a:srgbClr val="FF00FF"/>
                    </a:solidFill>
                    <a:latin typeface="Times New Roman" panose="02020603050405020304" pitchFamily="18" charset="0"/>
                    <a:cs typeface="Times New Roman" panose="02020603050405020304" pitchFamily="18" charset="0"/>
                  </a:rPr>
                  <a:t>Example : </a:t>
                </a:r>
                <a:r>
                  <a:rPr lang="en-US" sz="2400" dirty="0">
                    <a:solidFill>
                      <a:srgbClr val="000000"/>
                    </a:solidFill>
                    <a:latin typeface="Times New Roman" panose="02020603050405020304" pitchFamily="18" charset="0"/>
                    <a:cs typeface="Times New Roman" panose="02020603050405020304" pitchFamily="18" charset="0"/>
                  </a:rPr>
                  <a:t>M &amp; M candies claims that the average weight of M &amp; M candies is greater than 0.8535 g. To test this claim a random sample of 13 M &amp; M candies are taken and a sample mean of 0.8635 g. was found the population standard deviation  is known to be 0.0565. Test the claim using traditional approach (critical value method) with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𝛼</m:t>
                    </m:r>
                    <m:r>
                      <a:rPr lang="en-US" sz="2400" b="0" i="1" dirty="0" smtClean="0">
                        <a:latin typeface="Cambria Math" panose="02040503050406030204" pitchFamily="18" charset="0"/>
                        <a:ea typeface="Cambria Math" panose="02040503050406030204" pitchFamily="18" charset="0"/>
                        <a:cs typeface="Times New Roman" panose="02020603050405020304" pitchFamily="18" charset="0"/>
                      </a:rPr>
                      <m:t>=5%</m:t>
                    </m:r>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02770" y="476853"/>
                <a:ext cx="8371115" cy="2359941"/>
              </a:xfrm>
              <a:prstGeom prst="rect">
                <a:avLst/>
              </a:prstGeom>
              <a:blipFill>
                <a:blip r:embed="rId2"/>
                <a:stretch>
                  <a:fillRect l="-1092" t="-2067" r="-1165" b="-2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85592" y="2787130"/>
                <a:ext cx="8125007" cy="370421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Solutions:</a:t>
                </a:r>
              </a:p>
              <a:p>
                <a:r>
                  <a:rPr lang="en-US" sz="2000" dirty="0">
                    <a:solidFill>
                      <a:srgbClr val="FF0000"/>
                    </a:solidFill>
                    <a:latin typeface="Times New Roman" panose="02020603050405020304" pitchFamily="18" charset="0"/>
                    <a:cs typeface="Times New Roman" panose="02020603050405020304" pitchFamily="18" charset="0"/>
                  </a:rPr>
                  <a:t>Step1 : Hypotheses:</a:t>
                </a:r>
              </a:p>
              <a:p>
                <a14:m>
                  <m:oMath xmlns:m="http://schemas.openxmlformats.org/officeDocument/2006/math">
                    <m:r>
                      <a:rPr lang="en-US" sz="2000" b="0" i="1" smtClean="0">
                        <a:latin typeface="Cambria Math" panose="02040503050406030204" pitchFamily="18" charset="0"/>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0</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cs typeface="Times New Roman" panose="02020603050405020304" pitchFamily="18" charset="0"/>
                  </a:rPr>
                  <a:t>                                              </a:t>
                </a:r>
              </a:p>
              <a:p>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1</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latin typeface="Times New Roman" panose="02020603050405020304" pitchFamily="18" charset="0"/>
                    <a:cs typeface="Times New Roman" panose="02020603050405020304" pitchFamily="18" charset="0"/>
                  </a:rPr>
                  <a:t> (put the claim under H</a:t>
                </a:r>
                <a:r>
                  <a:rPr lang="en-US" sz="12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Step2 :Test Statistic value Calculation</a:t>
                </a:r>
              </a:p>
              <a:p>
                <a:r>
                  <a:rPr lang="en-US" sz="2000" dirty="0">
                    <a:latin typeface="Times New Roman" panose="02020603050405020304" pitchFamily="18" charset="0"/>
                    <a:cs typeface="Times New Roman" panose="02020603050405020304" pitchFamily="18" charset="0"/>
                  </a:rPr>
                  <a:t>Since population standard deviation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000" dirty="0">
                    <a:latin typeface="Times New Roman" panose="02020603050405020304" pitchFamily="18" charset="0"/>
                    <a:cs typeface="Times New Roman" panose="02020603050405020304" pitchFamily="18" charset="0"/>
                  </a:rPr>
                  <a:t> is known. So Test value is given by</a:t>
                </a:r>
                <a:endParaRPr lang="en-US" sz="2000" dirty="0">
                  <a:solidFill>
                    <a:srgbClr val="FF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cs typeface="Times New Roman" panose="02020603050405020304" pitchFamily="18" charset="0"/>
                        </a:rPr>
                        <m:t>𝑍</m:t>
                      </m:r>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𝑋</m:t>
                              </m:r>
                            </m:e>
                          </m:acc>
                          <m:r>
                            <a:rPr lang="en-GB" sz="2000" i="1">
                              <a:solidFill>
                                <a:schemeClr val="tx1"/>
                              </a:solidFill>
                              <a:latin typeface="Cambria Math" panose="02040503050406030204" pitchFamily="18" charset="0"/>
                              <a:cs typeface="Times New Roman" panose="02020603050405020304" pitchFamily="18" charset="0"/>
                            </a:rPr>
                            <m:t>−</m:t>
                          </m:r>
                          <m:sSub>
                            <m:sSubPr>
                              <m:ctrlPr>
                                <a:rPr lang="en-GB" sz="2000" i="1">
                                  <a:solidFill>
                                    <a:schemeClr val="tx1"/>
                                  </a:solidFill>
                                  <a:latin typeface="Cambria Math" panose="02040503050406030204" pitchFamily="18" charset="0"/>
                                  <a:cs typeface="Times New Roman" panose="02020603050405020304" pitchFamily="18" charset="0"/>
                                </a:rPr>
                              </m:ctrlPr>
                            </m:sSubPr>
                            <m:e>
                              <m:r>
                                <a:rPr lang="en-GB"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i="1">
                                  <a:solidFill>
                                    <a:schemeClr val="tx1"/>
                                  </a:solidFill>
                                  <a:latin typeface="Cambria Math" panose="02040503050406030204" pitchFamily="18" charset="0"/>
                                  <a:cs typeface="Times New Roman" panose="02020603050405020304" pitchFamily="18" charset="0"/>
                                </a:rPr>
                                <m:t>0</m:t>
                              </m:r>
                            </m:sub>
                          </m:sSub>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i="1">
                                      <a:solidFill>
                                        <a:schemeClr val="tx1"/>
                                      </a:solidFill>
                                      <a:latin typeface="Cambria Math" panose="02040503050406030204" pitchFamily="18" charset="0"/>
                                    </a:rPr>
                                    <m:t>𝑛</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cs typeface="Times New Roman" panose="02020603050405020304" pitchFamily="18" charset="0"/>
                            </a:rPr>
                            <m:t>0.8635−0.8535</m:t>
                          </m:r>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0.0565</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b="0" i="1" smtClean="0">
                                      <a:solidFill>
                                        <a:schemeClr val="tx1"/>
                                      </a:solidFill>
                                      <a:latin typeface="Cambria Math" panose="02040503050406030204" pitchFamily="18" charset="0"/>
                                    </a:rPr>
                                    <m:t>13</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US" sz="2000" b="0" i="1" smtClean="0">
                          <a:solidFill>
                            <a:schemeClr val="tx1"/>
                          </a:solidFill>
                          <a:latin typeface="Cambria Math" panose="02040503050406030204" pitchFamily="18" charset="0"/>
                          <a:cs typeface="Times New Roman" panose="02020603050405020304" pitchFamily="18" charset="0"/>
                        </a:rPr>
                        <m:t>=0.64</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85592" y="2787130"/>
                <a:ext cx="8125007" cy="3704219"/>
              </a:xfrm>
              <a:prstGeom prst="rect">
                <a:avLst/>
              </a:prstGeom>
              <a:blipFill>
                <a:blip r:embed="rId3"/>
                <a:stretch>
                  <a:fillRect l="-826" t="-8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07F7CB5-40D9-4C8C-90A8-6D440C8B07BE}" type="datetime5">
              <a:rPr lang="en-NZ" altLang="en-US" smtClean="0"/>
              <a:t>26-May-23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88</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34453950"/>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83027" y="899048"/>
                <a:ext cx="8131629" cy="4401205"/>
              </a:xfrm>
              <a:prstGeom prst="rect">
                <a:avLst/>
              </a:prstGeom>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Step3 :Critical value/identify critical region:</a:t>
                </a:r>
              </a:p>
              <a:p>
                <a:pPr algn="just"/>
                <a:r>
                  <a:rPr lang="en-US" sz="2000" dirty="0">
                    <a:latin typeface="Times New Roman" panose="02020603050405020304" pitchFamily="18" charset="0"/>
                    <a:cs typeface="Times New Roman" panose="02020603050405020304" pitchFamily="18" charset="0"/>
                  </a:rPr>
                  <a:t>This is right sided test (look at the hypotheses to find one or two sided test) so that the critical value is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000" dirty="0">
                    <a:latin typeface="Times New Roman" panose="02020603050405020304" pitchFamily="18" charset="0"/>
                    <a:cs typeface="Times New Roman" panose="02020603050405020304" pitchFamily="18" charset="0"/>
                  </a:rPr>
                  <a:t>. For </a:t>
                </a:r>
                <a14:m>
                  <m:oMath xmlns:m="http://schemas.openxmlformats.org/officeDocument/2006/math">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0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0.05</m:t>
                        </m:r>
                      </m:sub>
                    </m:sSub>
                  </m:oMath>
                </a14:m>
                <a:r>
                  <a:rPr lang="en-US" sz="2000" dirty="0">
                    <a:latin typeface="Times New Roman" panose="02020603050405020304" pitchFamily="18" charset="0"/>
                    <a:cs typeface="Times New Roman" panose="02020603050405020304" pitchFamily="18" charset="0"/>
                  </a:rPr>
                  <a:t> = 1.645</a:t>
                </a:r>
                <a:r>
                  <a:rPr lang="en-US" sz="2000" dirty="0">
                    <a:solidFill>
                      <a:srgbClr val="3333FF"/>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tail area under the Z-curve is 0.05, Z value is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Step4 : Reject or Do not reject H</a:t>
                </a:r>
                <a:r>
                  <a:rPr lang="en-US" sz="1600" dirty="0">
                    <a:solidFill>
                      <a:srgbClr val="FF0000"/>
                    </a:solidFill>
                    <a:latin typeface="Times New Roman" panose="02020603050405020304" pitchFamily="18" charset="0"/>
                    <a:cs typeface="Times New Roman" panose="02020603050405020304" pitchFamily="18" charset="0"/>
                  </a:rPr>
                  <a:t>0</a:t>
                </a:r>
                <a:r>
                  <a:rPr lang="en-US" sz="2000" dirty="0">
                    <a:solidFill>
                      <a:srgbClr val="FF0000"/>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Test value is 0.64 and critical value is 1.645(from Z table). If the test value falls in the shaded region (critical region) we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But in this example test value falls in acceptance region so we do not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(0.64 is less than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Step5 : Write in nontechnical term: </a:t>
                </a:r>
              </a:p>
              <a:p>
                <a:pPr algn="just"/>
                <a:r>
                  <a:rPr lang="en-US" sz="2000" dirty="0">
                    <a:latin typeface="Times New Roman" panose="02020603050405020304" pitchFamily="18" charset="0"/>
                    <a:cs typeface="Times New Roman" panose="02020603050405020304" pitchFamily="18" charset="0"/>
                  </a:rPr>
                  <a:t>Average weight of M &amp; M candies is less than or equal to 0.8535 gm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283027" y="899048"/>
                <a:ext cx="8131629" cy="4401205"/>
              </a:xfrm>
              <a:prstGeom prst="rect">
                <a:avLst/>
              </a:prstGeom>
              <a:blipFill>
                <a:blip r:embed="rId2"/>
                <a:stretch>
                  <a:fillRect l="-750" t="-693" r="-825" b="-152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27373C33-0BFE-434B-A47D-37A64B9867F8}" type="datetime5">
              <a:rPr lang="en-NZ" altLang="en-US" smtClean="0"/>
              <a:t>26-May-23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93926153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endParaRPr lang="en-NZ" altLang="en-US" dirty="0">
              <a:ea typeface="ＭＳ Ｐゴシック" pitchFamily="34" charset="-128"/>
              <a:cs typeface="Arial Rounded MT Bold" pitchFamily="34" charset="0"/>
            </a:endParaRPr>
          </a:p>
        </p:txBody>
      </p:sp>
      <p:sp>
        <p:nvSpPr>
          <p:cNvPr id="21507"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5" name="Rectangle 4"/>
          <p:cNvSpPr/>
          <p:nvPr/>
        </p:nvSpPr>
        <p:spPr>
          <a:xfrm>
            <a:off x="307732" y="1575472"/>
            <a:ext cx="8721968" cy="4986098"/>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One way to explore the sampling distribution is to take many samples from the same population, and compare how the sample mean’s vary.</a:t>
            </a:r>
          </a:p>
          <a:p>
            <a:pPr algn="just">
              <a:lnSpc>
                <a:spcPct val="101000"/>
              </a:lnSpc>
              <a:spcBef>
                <a:spcPts val="450"/>
              </a:spcBef>
              <a:buClr>
                <a:srgbClr val="0032CC"/>
              </a:buClr>
            </a:pPr>
            <a:r>
              <a:rPr lang="en-NZ" altLang="en-US" sz="2600" dirty="0" err="1">
                <a:latin typeface="Times New Roman" panose="02020603050405020304" pitchFamily="18" charset="0"/>
                <a:cs typeface="Times New Roman" panose="02020603050405020304" pitchFamily="18" charset="0"/>
              </a:rPr>
              <a:t>Eg.</a:t>
            </a:r>
            <a:r>
              <a:rPr lang="en-NZ" altLang="en-US" sz="2600" dirty="0">
                <a:latin typeface="Times New Roman" panose="02020603050405020304" pitchFamily="18" charset="0"/>
                <a:cs typeface="Times New Roman" panose="02020603050405020304" pitchFamily="18" charset="0"/>
              </a:rPr>
              <a:t> Take 1000 samples of a certain size from a particular population.  Look at the distribution of the 1000 sample means…</a:t>
            </a:r>
          </a:p>
          <a:p>
            <a:pPr algn="just">
              <a:lnSpc>
                <a:spcPct val="101000"/>
              </a:lnSpc>
              <a:spcBef>
                <a:spcPts val="450"/>
              </a:spcBef>
              <a:buClr>
                <a:srgbClr val="0032CC"/>
              </a:buClr>
            </a:pPr>
            <a:endParaRPr lang="en-NZ" altLang="en-US" sz="2600" dirty="0">
              <a:latin typeface="Times New Roman" panose="02020603050405020304" pitchFamily="18" charset="0"/>
              <a:cs typeface="Times New Roman" panose="02020603050405020304" pitchFamily="18" charset="0"/>
            </a:endParaRPr>
          </a:p>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Let’s do this for the 2009 Milk volume data.</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Take 1000 random samples of size </a:t>
            </a:r>
            <a:r>
              <a:rPr lang="en-NZ" altLang="en-US" sz="2600" i="1" dirty="0">
                <a:latin typeface="Times New Roman" panose="02020603050405020304" pitchFamily="18" charset="0"/>
                <a:cs typeface="Times New Roman" panose="02020603050405020304" pitchFamily="18" charset="0"/>
              </a:rPr>
              <a:t>n</a:t>
            </a:r>
            <a:r>
              <a:rPr lang="en-NZ" altLang="en-US" sz="2600" dirty="0">
                <a:latin typeface="Times New Roman" panose="02020603050405020304" pitchFamily="18" charset="0"/>
                <a:cs typeface="Times New Roman" panose="02020603050405020304" pitchFamily="18" charset="0"/>
              </a:rPr>
              <a:t> = 10 from the population. Calculate the sample mean milk volume for each sample.</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Examine the distribution of the 1000 sample means. </a:t>
            </a:r>
          </a:p>
        </p:txBody>
      </p:sp>
      <p:sp>
        <p:nvSpPr>
          <p:cNvPr id="4" name="Footer Placeholder 3">
            <a:extLst>
              <a:ext uri="{FF2B5EF4-FFF2-40B4-BE49-F238E27FC236}">
                <a16:creationId xmlns:a16="http://schemas.microsoft.com/office/drawing/2014/main" id="{F85D058B-7EAC-4F4E-811D-30B0E7A93B5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1F03FBF-AC3A-4684-9B2C-2A4E6889A16F}"/>
              </a:ext>
            </a:extLst>
          </p:cNvPr>
          <p:cNvSpPr>
            <a:spLocks noGrp="1"/>
          </p:cNvSpPr>
          <p:nvPr>
            <p:ph type="dt" sz="half" idx="12"/>
          </p:nvPr>
        </p:nvSpPr>
        <p:spPr/>
        <p:txBody>
          <a:bodyPr/>
          <a:lstStyle/>
          <a:p>
            <a:fld id="{F044C600-B8A3-4002-832E-74F94AC35DEB}" type="datetime5">
              <a:rPr lang="en-NZ" altLang="en-US" smtClean="0"/>
              <a:t>26-May-23</a:t>
            </a:fld>
            <a:endParaRPr lang="en-US" altLang="en-US"/>
          </a:p>
        </p:txBody>
      </p:sp>
      <p:sp>
        <p:nvSpPr>
          <p:cNvPr id="7" name="Slide Number Placeholder 6">
            <a:extLst>
              <a:ext uri="{FF2B5EF4-FFF2-40B4-BE49-F238E27FC236}">
                <a16:creationId xmlns:a16="http://schemas.microsoft.com/office/drawing/2014/main" id="{6352FD73-9EFF-4169-B5B8-9C7D6277394C}"/>
              </a:ext>
            </a:extLst>
          </p:cNvPr>
          <p:cNvSpPr>
            <a:spLocks noGrp="1"/>
          </p:cNvSpPr>
          <p:nvPr>
            <p:ph type="sldNum" sz="quarter" idx="11"/>
          </p:nvPr>
        </p:nvSpPr>
        <p:spPr/>
        <p:txBody>
          <a:bodyPr/>
          <a:lstStyle/>
          <a:p>
            <a:fld id="{E6D38F6D-B68C-43EA-8D93-D9BC679B8240}" type="slidenum">
              <a:rPr lang="en-US" altLang="en-US" smtClean="0"/>
              <a:pPr/>
              <a:t>9</a:t>
            </a:fld>
            <a:endParaRPr lang="en-US" altLang="en-US"/>
          </a:p>
        </p:txBody>
      </p:sp>
    </p:spTree>
    <p:extLst>
      <p:ext uri="{BB962C8B-B14F-4D97-AF65-F5344CB8AC3E}">
        <p14:creationId xmlns:p14="http://schemas.microsoft.com/office/powerpoint/2010/main" val="2349593094"/>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272143" y="544286"/>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 </a:t>
                </a:r>
              </a:p>
              <a:p>
                <a:pPr marL="0" indent="0" algn="just">
                  <a:buNone/>
                </a:pPr>
                <a:r>
                  <a:rPr lang="en-IN" dirty="0">
                    <a:latin typeface="Times New Roman" panose="02020603050405020304" pitchFamily="18" charset="0"/>
                    <a:cs typeface="Times New Roman" panose="02020603050405020304" pitchFamily="18" charset="0"/>
                  </a:rPr>
                  <a:t>It is claimed that the average house price in Mankato, Minnesota has fallen in the year 2008 from the average house price of $187,000 of the year 2007. To answer the question, an investigator takes a sample of prices of 42 houses sold in 2008 in Mankato, Minnesota. The sample mean of the 42 houses is $185,540 and the sample standard deviation is $9,582.</a:t>
                </a:r>
                <a:r>
                  <a:rPr lang="en-US" dirty="0">
                    <a:solidFill>
                      <a:srgbClr val="000000"/>
                    </a:solidFill>
                    <a:latin typeface="Times New Roman" panose="02020603050405020304" pitchFamily="18" charset="0"/>
                    <a:cs typeface="Times New Roman" panose="02020603050405020304" pitchFamily="18" charset="0"/>
                  </a:rPr>
                  <a:t> Test the claim using traditional approach (critical value method) with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𝛼</m:t>
                    </m:r>
                    <m:r>
                      <a:rPr lang="en-US" i="1" dirty="0">
                        <a:latin typeface="Cambria Math" panose="02040503050406030204" pitchFamily="18" charset="0"/>
                        <a:ea typeface="Cambria Math" panose="02040503050406030204" pitchFamily="18" charset="0"/>
                        <a:cs typeface="Times New Roman" panose="02020603050405020304" pitchFamily="18" charset="0"/>
                      </a:rPr>
                      <m:t>=5% </m:t>
                    </m:r>
                  </m:oMath>
                </a14:m>
                <a:r>
                  <a:rPr lang="en-US" dirty="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272143" y="544286"/>
                <a:ext cx="8229600" cy="3886200"/>
              </a:xfrm>
              <a:blipFill>
                <a:blip r:embed="rId2"/>
                <a:stretch>
                  <a:fillRect l="-2000" t="-2351" r="-1852" b="-4780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769C0278-6585-470D-BE93-C8759383DA4D}" type="datetime5">
              <a:rPr lang="en-NZ" altLang="en-US" smtClean="0"/>
              <a:t>26-May-23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90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171361064"/>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206" y="539578"/>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a:t>
            </a:r>
          </a:p>
          <a:p>
            <a:pPr marL="0" indent="0" algn="just">
              <a:buNone/>
            </a:pPr>
            <a:r>
              <a:rPr lang="en-US" sz="2800" dirty="0">
                <a:latin typeface="Times New Roman" panose="02020603050405020304" pitchFamily="18" charset="0"/>
                <a:cs typeface="Times New Roman" panose="02020603050405020304" pitchFamily="18" charset="0"/>
              </a:rPr>
              <a:t>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Test whether the mean percentage of nitrate content is 12 kg in all 100 kg bags for this company. Assume that the population from which the sample is selected is normal. Use 1% level of significance.</a:t>
            </a:r>
          </a:p>
        </p:txBody>
      </p:sp>
      <p:sp>
        <p:nvSpPr>
          <p:cNvPr id="2" name="Date Placeholder 1"/>
          <p:cNvSpPr>
            <a:spLocks noGrp="1"/>
          </p:cNvSpPr>
          <p:nvPr>
            <p:ph type="dt" sz="half" idx="12"/>
          </p:nvPr>
        </p:nvSpPr>
        <p:spPr/>
        <p:txBody>
          <a:bodyPr/>
          <a:lstStyle/>
          <a:p>
            <a:fld id="{B9A3DF51-C3A4-44C6-9CF4-B8909834EB8C}"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897742641"/>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333" y="541867"/>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 </a:t>
            </a:r>
            <a:endParaRPr lang="en-US" sz="2800" dirty="0">
              <a:latin typeface="Times New Roman" panose="02020603050405020304" pitchFamily="18" charset="0"/>
              <a:cs typeface="Times New Roman" panose="02020603050405020304" pitchFamily="18" charset="0"/>
            </a:endParaRPr>
          </a:p>
          <a:p>
            <a:pPr marL="0" lvl="0" indent="0" algn="just">
              <a:buNone/>
            </a:pPr>
            <a:r>
              <a:rPr lang="en-US" sz="2800" dirty="0">
                <a:latin typeface="Times New Roman" panose="02020603050405020304" pitchFamily="18" charset="0"/>
                <a:cs typeface="Times New Roman" panose="02020603050405020304" pitchFamily="18" charset="0"/>
              </a:rPr>
              <a:t>The totals of the individual weights of garbage discarded by 70 households in one week have a mean of 30 lb. Assume that the standard deviation of the weights is 15.0 lb. Use a 0.05 significance level to test the claim that the population of households has a mean less than 35 </a:t>
            </a:r>
            <a:r>
              <a:rPr lang="en-US" sz="2800" dirty="0" err="1">
                <a:latin typeface="Times New Roman" panose="02020603050405020304" pitchFamily="18" charset="0"/>
                <a:cs typeface="Times New Roman" panose="02020603050405020304" pitchFamily="18" charset="0"/>
              </a:rPr>
              <a:t>lb</a:t>
            </a:r>
            <a:r>
              <a:rPr lang="en-US" sz="2800" dirty="0">
                <a:latin typeface="Times New Roman" panose="02020603050405020304" pitchFamily="18" charset="0"/>
                <a:cs typeface="Times New Roman" panose="02020603050405020304" pitchFamily="18" charset="0"/>
              </a:rPr>
              <a:t>, which is the minimum amount that can be handled by the current waste removal system. </a:t>
            </a:r>
            <a:endParaRPr lang="en-GB" sz="2800" dirty="0">
              <a:latin typeface="Times New Roman" panose="02020603050405020304" pitchFamily="18" charset="0"/>
              <a:cs typeface="Times New Roman" panose="02020603050405020304" pitchFamily="18" charset="0"/>
            </a:endParaRP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2"/>
          </p:nvPr>
        </p:nvSpPr>
        <p:spPr/>
        <p:txBody>
          <a:bodyPr/>
          <a:lstStyle/>
          <a:p>
            <a:fld id="{8B95350D-B689-435D-A5B9-8353EBEDEF8E}"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776010680"/>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730" y="547817"/>
            <a:ext cx="8229600" cy="3886200"/>
          </a:xfrm>
        </p:spPr>
        <p:txBody>
          <a:bodyPr/>
          <a:lstStyle/>
          <a:p>
            <a:pPr marL="0" indent="0" algn="just">
              <a:buNone/>
            </a:pPr>
            <a:r>
              <a:rPr lang="en-US" sz="3000" dirty="0">
                <a:solidFill>
                  <a:srgbClr val="C00000"/>
                </a:solidFill>
                <a:latin typeface="Times New Roman" panose="02020603050405020304" pitchFamily="18" charset="0"/>
                <a:cs typeface="Times New Roman" panose="02020603050405020304" pitchFamily="18" charset="0"/>
              </a:rPr>
              <a:t>Testing hypotheses using the p-value method: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sz="3000" dirty="0">
                <a:latin typeface="Times New Roman" panose="02020603050405020304" pitchFamily="18" charset="0"/>
                <a:cs typeface="Times New Roman" panose="02020603050405020304" pitchFamily="18" charset="0"/>
              </a:rPr>
              <a:t>Write the </a:t>
            </a:r>
            <a:r>
              <a:rPr lang="en-US" sz="3000" u="sng" dirty="0">
                <a:uFill>
                  <a:solidFill>
                    <a:srgbClr val="FF0000"/>
                  </a:solidFill>
                </a:uFill>
                <a:latin typeface="Times New Roman" panose="02020603050405020304" pitchFamily="18" charset="0"/>
                <a:cs typeface="Times New Roman" panose="02020603050405020304" pitchFamily="18" charset="0"/>
              </a:rPr>
              <a:t>null and alternative hypotheses </a:t>
            </a:r>
            <a:r>
              <a:rPr lang="en-US" sz="3000"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2:</a:t>
            </a:r>
          </a:p>
          <a:p>
            <a:pPr marL="0" indent="0" algn="just">
              <a:buNone/>
            </a:pPr>
            <a:r>
              <a:rPr lang="en-US" sz="3000" dirty="0">
                <a:latin typeface="Times New Roman" panose="02020603050405020304" pitchFamily="18" charset="0"/>
                <a:cs typeface="Times New Roman" panose="02020603050405020304" pitchFamily="18" charset="0"/>
              </a:rPr>
              <a:t>Based on the situation, decide on the test statistic. And </a:t>
            </a:r>
            <a:r>
              <a:rPr lang="en-US" sz="3000" u="sng" dirty="0">
                <a:uFill>
                  <a:solidFill>
                    <a:srgbClr val="FF0000"/>
                  </a:solidFill>
                </a:uFill>
                <a:latin typeface="Times New Roman" panose="02020603050405020304" pitchFamily="18" charset="0"/>
                <a:cs typeface="Times New Roman" panose="02020603050405020304" pitchFamily="18" charset="0"/>
              </a:rPr>
              <a:t>compute the value of the test statistic </a:t>
            </a:r>
            <a:r>
              <a:rPr lang="en-US" sz="3000" dirty="0">
                <a:latin typeface="Times New Roman" panose="02020603050405020304" pitchFamily="18" charset="0"/>
                <a:cs typeface="Times New Roman" panose="02020603050405020304" pitchFamily="18" charset="0"/>
              </a:rPr>
              <a:t>using the information available. </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sz="3000" dirty="0">
                <a:latin typeface="Times New Roman" panose="02020603050405020304" pitchFamily="18" charset="0"/>
                <a:cs typeface="Times New Roman" panose="02020603050405020304" pitchFamily="18" charset="0"/>
              </a:rPr>
              <a:t>Then </a:t>
            </a:r>
            <a:r>
              <a:rPr lang="en-US" sz="3000" u="sng" dirty="0">
                <a:uFill>
                  <a:solidFill>
                    <a:srgbClr val="FF0000"/>
                  </a:solidFill>
                </a:uFill>
                <a:latin typeface="Times New Roman" panose="02020603050405020304" pitchFamily="18" charset="0"/>
                <a:cs typeface="Times New Roman" panose="02020603050405020304" pitchFamily="18" charset="0"/>
              </a:rPr>
              <a:t>Compute the p-value </a:t>
            </a:r>
            <a:r>
              <a:rPr lang="en-US" sz="3000" dirty="0">
                <a:latin typeface="Times New Roman" panose="02020603050405020304" pitchFamily="18" charset="0"/>
                <a:cs typeface="Times New Roman" panose="02020603050405020304" pitchFamily="18" charset="0"/>
              </a:rPr>
              <a:t>based on the hypotheses.</a:t>
            </a:r>
          </a:p>
        </p:txBody>
      </p:sp>
      <p:sp>
        <p:nvSpPr>
          <p:cNvPr id="2" name="Date Placeholder 1"/>
          <p:cNvSpPr>
            <a:spLocks noGrp="1"/>
          </p:cNvSpPr>
          <p:nvPr>
            <p:ph type="dt" sz="half" idx="12"/>
          </p:nvPr>
        </p:nvSpPr>
        <p:spPr/>
        <p:txBody>
          <a:bodyPr/>
          <a:lstStyle/>
          <a:p>
            <a:fld id="{856F108C-6254-489A-B2F9-CBA007A3E33E}"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397226936"/>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41866"/>
                <a:ext cx="8229600" cy="3886200"/>
              </a:xfrm>
            </p:spPr>
            <p:txBody>
              <a:bodyPr/>
              <a:lstStyle/>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sz="2800" u="sng" dirty="0">
                    <a:solidFill>
                      <a:srgbClr val="C00000"/>
                    </a:solidFill>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800" i="1" u="sng">
                            <a:solidFill>
                              <a:srgbClr val="C00000"/>
                            </a:solidFill>
                            <a:latin typeface="Cambria Math" panose="02040503050406030204" pitchFamily="18" charset="0"/>
                            <a:cs typeface="Times New Roman" panose="02020603050405020304" pitchFamily="18" charset="0"/>
                          </a:rPr>
                        </m:ctrlPr>
                      </m:sSubPr>
                      <m:e>
                        <m:r>
                          <a:rPr lang="en-US" sz="2800" i="1" u="sng">
                            <a:solidFill>
                              <a:srgbClr val="C00000"/>
                            </a:solidFill>
                            <a:latin typeface="Cambria Math" panose="02040503050406030204" pitchFamily="18" charset="0"/>
                            <a:cs typeface="Times New Roman" panose="02020603050405020304" pitchFamily="18" charset="0"/>
                          </a:rPr>
                          <m:t>𝐻</m:t>
                        </m:r>
                      </m:e>
                      <m:sub>
                        <m:r>
                          <a:rPr lang="en-US" sz="2800" i="1" u="sng">
                            <a:solidFill>
                              <a:srgbClr val="C00000"/>
                            </a:solidFill>
                            <a:latin typeface="Cambria Math" panose="02040503050406030204" pitchFamily="18" charset="0"/>
                            <a:cs typeface="Times New Roman" panose="02020603050405020304" pitchFamily="18" charset="0"/>
                          </a:rPr>
                          <m:t>0</m:t>
                        </m:r>
                      </m:sub>
                    </m:sSub>
                  </m:oMath>
                </a14:m>
                <a:r>
                  <a:rPr lang="en-US" sz="2800" dirty="0">
                    <a:solidFill>
                      <a:srgbClr val="C00000"/>
                    </a:solidFill>
                    <a:latin typeface="Times New Roman" panose="02020603050405020304" pitchFamily="18" charset="0"/>
                    <a:cs typeface="Times New Roman" panose="02020603050405020304" pitchFamily="18" charset="0"/>
                  </a:rPr>
                  <a:t> if p-value in step 3 is </a:t>
                </a:r>
                <a:r>
                  <a:rPr lang="en-US" sz="2800" u="sng" dirty="0">
                    <a:solidFill>
                      <a:srgbClr val="C00000"/>
                    </a:solidFill>
                    <a:latin typeface="Times New Roman" panose="02020603050405020304" pitchFamily="18" charset="0"/>
                    <a:cs typeface="Times New Roman" panose="02020603050405020304" pitchFamily="18" charset="0"/>
                  </a:rPr>
                  <a:t>less than or equal to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solidFill>
                      <a:srgbClr val="C00000"/>
                    </a:solidFill>
                    <a:latin typeface="Times New Roman" panose="02020603050405020304" pitchFamily="18" charset="0"/>
                    <a:cs typeface="Times New Roman" panose="02020603050405020304" pitchFamily="18" charset="0"/>
                  </a:rPr>
                  <a:t>.</a:t>
                </a:r>
              </a:p>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sz="2800" dirty="0">
                    <a:latin typeface="Times New Roman" panose="02020603050405020304" pitchFamily="18" charset="0"/>
                    <a:cs typeface="Times New Roman" panose="02020603050405020304" pitchFamily="18" charset="0"/>
                  </a:rPr>
                  <a:t>Make a conclusion in terms of the original problem based on the decision in step 4.(Where Z</a:t>
                </a:r>
                <a:r>
                  <a:rPr lang="en-US" sz="16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Test Statistics value)</a:t>
                </a:r>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41866"/>
                <a:ext cx="8229600" cy="3886200"/>
              </a:xfrm>
              <a:blipFill>
                <a:blip r:embed="rId2"/>
                <a:stretch>
                  <a:fillRect l="-1556" t="-1727" r="-1481"/>
                </a:stretch>
              </a:blipFill>
            </p:spPr>
            <p:txBody>
              <a:bodyPr/>
              <a:lstStyle/>
              <a:p>
                <a:r>
                  <a:rPr lang="en-US">
                    <a:noFill/>
                  </a:rPr>
                  <a:t> </a:t>
                </a:r>
              </a:p>
            </p:txBody>
          </p:sp>
        </mc:Fallback>
      </mc:AlternateContent>
      <p:pic>
        <p:nvPicPr>
          <p:cNvPr id="4" name="Picture 3"/>
          <p:cNvPicPr/>
          <p:nvPr/>
        </p:nvPicPr>
        <p:blipFill rotWithShape="1">
          <a:blip r:embed="rId3"/>
          <a:srcRect l="333" t="43432" r="7268" b="3387"/>
          <a:stretch/>
        </p:blipFill>
        <p:spPr bwMode="auto">
          <a:xfrm>
            <a:off x="668791" y="3592287"/>
            <a:ext cx="7603218" cy="2561166"/>
          </a:xfrm>
          <a:prstGeom prst="rect">
            <a:avLst/>
          </a:prstGeom>
          <a:ln>
            <a:noFill/>
          </a:ln>
          <a:extLst>
            <a:ext uri="{53640926-AAD7-44D8-BBD7-CCE9431645EC}">
              <a14:shadowObscured xmlns:a14="http://schemas.microsoft.com/office/drawing/2010/main"/>
            </a:ext>
          </a:extLst>
        </p:spPr>
      </p:pic>
      <p:sp>
        <p:nvSpPr>
          <p:cNvPr id="2" name="Date Placeholder 1"/>
          <p:cNvSpPr>
            <a:spLocks noGrp="1"/>
          </p:cNvSpPr>
          <p:nvPr>
            <p:ph type="dt" sz="half" idx="12"/>
          </p:nvPr>
        </p:nvSpPr>
        <p:spPr/>
        <p:txBody>
          <a:bodyPr/>
          <a:lstStyle/>
          <a:p>
            <a:fld id="{49A8DB40-468B-443B-B575-1AF5D218E7BC}" type="datetime5">
              <a:rPr lang="en-NZ" altLang="en-US" smtClean="0"/>
              <a:t>26-May-23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94</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62191111"/>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31341"/>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Assuming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is indeed true, the </a:t>
                </a:r>
                <a:r>
                  <a:rPr lang="en-US" dirty="0">
                    <a:solidFill>
                      <a:srgbClr val="FF0000"/>
                    </a:solidFill>
                    <a:latin typeface="Times New Roman" panose="02020603050405020304" pitchFamily="18" charset="0"/>
                    <a:cs typeface="Times New Roman" panose="02020603050405020304" pitchFamily="18" charset="0"/>
                  </a:rPr>
                  <a:t>P-value</a:t>
                </a:r>
                <a:r>
                  <a:rPr lang="en-US" dirty="0">
                    <a:latin typeface="Times New Roman" panose="02020603050405020304" pitchFamily="18" charset="0"/>
                    <a:cs typeface="Times New Roman" panose="02020603050405020304" pitchFamily="18" charset="0"/>
                  </a:rPr>
                  <a:t> is the probability of observing a value of the test statistic as or more extreme than that observed.</a:t>
                </a:r>
              </a:p>
              <a:p>
                <a:pPr marL="0" indent="0" algn="just">
                  <a:buNone/>
                </a:pPr>
                <a:r>
                  <a:rPr lang="en-US" dirty="0">
                    <a:latin typeface="Times New Roman" panose="02020603050405020304" pitchFamily="18" charset="0"/>
                    <a:cs typeface="Times New Roman" panose="02020603050405020304" pitchFamily="18" charset="0"/>
                  </a:rPr>
                  <a:t>1.For a </a:t>
                </a:r>
                <a:r>
                  <a:rPr lang="en-US" dirty="0">
                    <a:solidFill>
                      <a:srgbClr val="FF0000"/>
                    </a:solidFill>
                    <a:latin typeface="Times New Roman" panose="02020603050405020304" pitchFamily="18" charset="0"/>
                    <a:cs typeface="Times New Roman" panose="02020603050405020304" pitchFamily="18" charset="0"/>
                  </a:rPr>
                  <a:t>right-tailed</a:t>
                </a:r>
                <a:r>
                  <a:rPr lang="en-US" dirty="0">
                    <a:latin typeface="Times New Roman" panose="02020603050405020304" pitchFamily="18" charset="0"/>
                    <a:cs typeface="Times New Roman" panose="02020603050405020304" pitchFamily="18" charset="0"/>
                  </a:rPr>
                  <a:t> test, </a:t>
                </a:r>
              </a:p>
              <a:p>
                <a:pPr marL="0" indent="0" algn="just">
                  <a:buNone/>
                </a:pPr>
                <a14:m>
                  <m:oMathPara xmlns:m="http://schemas.openxmlformats.org/officeDocument/2006/math">
                    <m:oMathParaPr>
                      <m:jc m:val="centerGroup"/>
                    </m:oMathParaPr>
                    <m:oMath xmlns:m="http://schemas.openxmlformats.org/officeDocument/2006/math">
                      <m:r>
                        <m:rPr>
                          <m:sty m:val="p"/>
                        </m:rPr>
                        <a:rPr lang="en-US" i="0" dirty="0" smtClean="0">
                          <a:solidFill>
                            <a:srgbClr val="3333FF"/>
                          </a:solidFill>
                          <a:latin typeface="Cambria Math" panose="02040503050406030204" pitchFamily="18" charset="0"/>
                          <a:cs typeface="Times New Roman" panose="02020603050405020304" pitchFamily="18" charset="0"/>
                        </a:rPr>
                        <m:t>P</m:t>
                      </m:r>
                      <m:r>
                        <a:rPr lang="en-US" b="0" i="0" dirty="0" smtClean="0">
                          <a:solidFill>
                            <a:srgbClr val="3333FF"/>
                          </a:solidFill>
                          <a:latin typeface="Cambria Math" panose="02040503050406030204" pitchFamily="18" charset="0"/>
                          <a:cs typeface="Times New Roman" panose="02020603050405020304" pitchFamily="18" charset="0"/>
                        </a:rPr>
                        <m:t>−</m:t>
                      </m:r>
                      <m:r>
                        <m:rPr>
                          <m:sty m:val="p"/>
                        </m:rPr>
                        <a:rPr lang="en-US" i="0" dirty="0" smtClean="0">
                          <a:solidFill>
                            <a:srgbClr val="3333FF"/>
                          </a:solidFill>
                          <a:latin typeface="Cambria Math" panose="02040503050406030204" pitchFamily="18" charset="0"/>
                          <a:cs typeface="Times New Roman" panose="02020603050405020304" pitchFamily="18" charset="0"/>
                        </a:rPr>
                        <m:t>value</m:t>
                      </m:r>
                      <m:r>
                        <a:rPr lang="en-US" i="0"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&gt;</m:t>
                      </m:r>
                      <m:sSub>
                        <m:sSubPr>
                          <m:ctrlPr>
                            <a:rPr lang="en-US" i="1" dirty="0" smtClean="0">
                              <a:solidFill>
                                <a:srgbClr val="3333FF"/>
                              </a:solidFill>
                              <a:latin typeface="Cambria Math" panose="02040503050406030204" pitchFamily="18" charset="0"/>
                              <a:cs typeface="Times New Roman" panose="02020603050405020304" pitchFamily="18" charset="0"/>
                            </a:rPr>
                          </m:ctrlPr>
                        </m:sSubPr>
                        <m:e>
                          <m:r>
                            <a:rPr lang="en-US" b="0" i="1" dirty="0" smtClean="0">
                              <a:solidFill>
                                <a:srgbClr val="3333FF"/>
                              </a:solidFill>
                              <a:latin typeface="Cambria Math" panose="02040503050406030204" pitchFamily="18" charset="0"/>
                              <a:cs typeface="Times New Roman" panose="02020603050405020304" pitchFamily="18" charset="0"/>
                            </a:rPr>
                            <m:t>𝑍</m:t>
                          </m:r>
                        </m:e>
                        <m:sub>
                          <m:r>
                            <a:rPr lang="en-US" b="0" i="1" dirty="0" smtClean="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2.For a </a:t>
                </a:r>
                <a:r>
                  <a:rPr lang="en-US" dirty="0">
                    <a:solidFill>
                      <a:srgbClr val="FF0000"/>
                    </a:solidFill>
                    <a:latin typeface="Times New Roman" panose="02020603050405020304" pitchFamily="18" charset="0"/>
                    <a:cs typeface="Times New Roman" panose="02020603050405020304" pitchFamily="18" charset="0"/>
                  </a:rPr>
                  <a:t>two-tailed</a:t>
                </a:r>
                <a:r>
                  <a:rPr lang="en-US" dirty="0">
                    <a:latin typeface="Times New Roman" panose="02020603050405020304" pitchFamily="18" charset="0"/>
                    <a:cs typeface="Times New Roman" panose="02020603050405020304" pitchFamily="18" charset="0"/>
                  </a:rPr>
                  <a:t> test, </a:t>
                </a:r>
              </a:p>
              <a:p>
                <a:pPr marL="400050" lvl="1" indent="0" algn="just">
                  <a:buNone/>
                </a:pPr>
                <a14:m>
                  <m:oMathPara xmlns:m="http://schemas.openxmlformats.org/officeDocument/2006/math">
                    <m:oMathParaPr>
                      <m:jc m:val="left"/>
                    </m:oMathParaPr>
                    <m:oMath xmlns:m="http://schemas.openxmlformats.org/officeDocument/2006/math">
                      <m:r>
                        <m:rPr>
                          <m:sty m:val="p"/>
                        </m:rPr>
                        <a:rPr lang="en-US" sz="2600" dirty="0" smtClean="0">
                          <a:solidFill>
                            <a:srgbClr val="3333FF"/>
                          </a:solidFill>
                          <a:latin typeface="Cambria Math" panose="02040503050406030204" pitchFamily="18" charset="0"/>
                          <a:cs typeface="Times New Roman" panose="02020603050405020304" pitchFamily="18" charset="0"/>
                        </a:rPr>
                        <m:t>P</m:t>
                      </m:r>
                      <m:r>
                        <a:rPr lang="en-US" sz="2600" dirty="0" smtClean="0">
                          <a:solidFill>
                            <a:srgbClr val="3333FF"/>
                          </a:solidFill>
                          <a:latin typeface="Cambria Math" panose="02040503050406030204" pitchFamily="18" charset="0"/>
                          <a:cs typeface="Times New Roman" panose="02020603050405020304" pitchFamily="18" charset="0"/>
                        </a:rPr>
                        <m:t>−</m:t>
                      </m:r>
                      <m:r>
                        <m:rPr>
                          <m:sty m:val="p"/>
                        </m:rPr>
                        <a:rPr lang="en-US" sz="2600" dirty="0" smtClean="0">
                          <a:solidFill>
                            <a:srgbClr val="3333FF"/>
                          </a:solidFill>
                          <a:latin typeface="Cambria Math" panose="02040503050406030204" pitchFamily="18" charset="0"/>
                          <a:cs typeface="Times New Roman" panose="02020603050405020304" pitchFamily="18" charset="0"/>
                        </a:rPr>
                        <m:t>value</m:t>
                      </m:r>
                      <m:r>
                        <a:rPr lang="en-US" sz="2600" dirty="0" smtClean="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𝑃</m:t>
                      </m:r>
                      <m:d>
                        <m:dPr>
                          <m:ctrlPr>
                            <a:rPr lang="en-US" sz="2600" i="1" dirty="0">
                              <a:solidFill>
                                <a:srgbClr val="3333FF"/>
                              </a:solidFill>
                              <a:latin typeface="Cambria Math" panose="02040503050406030204" pitchFamily="18" charset="0"/>
                              <a:cs typeface="Times New Roman" panose="02020603050405020304" pitchFamily="18" charset="0"/>
                            </a:rPr>
                          </m:ctrlPr>
                        </m:dPr>
                        <m:e>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r>
                                <a:rPr lang="en-US" sz="2600" i="1" dirty="0">
                                  <a:solidFill>
                                    <a:srgbClr val="3333FF"/>
                                  </a:solidFill>
                                  <a:latin typeface="Cambria Math" panose="02040503050406030204" pitchFamily="18" charset="0"/>
                                  <a:cs typeface="Times New Roman" panose="02020603050405020304" pitchFamily="18" charset="0"/>
                                </a:rPr>
                                <m:t>𝑍</m:t>
                              </m:r>
                            </m:e>
                          </m:d>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e>
                      </m:d>
                      <m:r>
                        <a:rPr lang="en-US" sz="2600" b="0" i="1" dirty="0" smtClean="0">
                          <a:solidFill>
                            <a:srgbClr val="3333FF"/>
                          </a:solidFill>
                          <a:latin typeface="Cambria Math" panose="02040503050406030204" pitchFamily="18" charset="0"/>
                          <a:cs typeface="Times New Roman" panose="02020603050405020304" pitchFamily="18" charset="0"/>
                        </a:rPr>
                        <m:t>=2∗</m:t>
                      </m:r>
                      <m:r>
                        <a:rPr lang="en-US" sz="2600" i="1" dirty="0">
                          <a:solidFill>
                            <a:srgbClr val="3333FF"/>
                          </a:solidFill>
                          <a:latin typeface="Cambria Math" panose="02040503050406030204" pitchFamily="18" charset="0"/>
                          <a:cs typeface="Times New Roman" panose="02020603050405020304" pitchFamily="18" charset="0"/>
                        </a:rPr>
                        <m:t>𝑃</m:t>
                      </m:r>
                      <m:r>
                        <a:rPr lang="en-US" sz="2600" i="1" dirty="0">
                          <a:solidFill>
                            <a:srgbClr val="3333FF"/>
                          </a:solidFill>
                          <a:latin typeface="Cambria Math" panose="02040503050406030204" pitchFamily="18" charset="0"/>
                          <a:cs typeface="Times New Roman" panose="02020603050405020304" pitchFamily="18" charset="0"/>
                        </a:rPr>
                        <m:t>(</m:t>
                      </m:r>
                      <m:r>
                        <a:rPr lang="en-US" sz="2600" i="1" dirty="0">
                          <a:solidFill>
                            <a:srgbClr val="3333FF"/>
                          </a:solidFill>
                          <a:latin typeface="Cambria Math" panose="02040503050406030204" pitchFamily="18" charset="0"/>
                          <a:cs typeface="Times New Roman" panose="02020603050405020304" pitchFamily="18" charset="0"/>
                        </a:rPr>
                        <m:t>𝑍</m:t>
                      </m:r>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r>
                        <a:rPr lang="en-US" sz="2600" i="1" dirty="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For a </a:t>
                </a:r>
                <a:r>
                  <a:rPr lang="en-US" dirty="0">
                    <a:solidFill>
                      <a:srgbClr val="FF0000"/>
                    </a:solidFill>
                    <a:latin typeface="Times New Roman" panose="02020603050405020304" pitchFamily="18" charset="0"/>
                    <a:cs typeface="Times New Roman" panose="02020603050405020304" pitchFamily="18" charset="0"/>
                  </a:rPr>
                  <a:t>left-tailed</a:t>
                </a:r>
                <a:r>
                  <a:rPr lang="en-US" dirty="0">
                    <a:latin typeface="Times New Roman" panose="02020603050405020304" pitchFamily="18" charset="0"/>
                    <a:cs typeface="Times New Roman" panose="02020603050405020304" pitchFamily="18" charset="0"/>
                  </a:rPr>
                  <a:t> test,</a:t>
                </a:r>
              </a:p>
              <a:p>
                <a:pPr marL="0" indent="0" algn="just">
                  <a:buNone/>
                </a:pPr>
                <a14:m>
                  <m:oMathPara xmlns:m="http://schemas.openxmlformats.org/officeDocument/2006/math">
                    <m:oMathParaPr>
                      <m:jc m:val="centerGroup"/>
                    </m:oMathParaPr>
                    <m:oMath xmlns:m="http://schemas.openxmlformats.org/officeDocument/2006/math">
                      <m:r>
                        <m:rPr>
                          <m:sty m:val="p"/>
                        </m:rPr>
                        <a:rPr lang="en-US" dirty="0" smtClean="0">
                          <a:solidFill>
                            <a:srgbClr val="3333FF"/>
                          </a:solidFill>
                          <a:latin typeface="Cambria Math" panose="02040503050406030204" pitchFamily="18" charset="0"/>
                          <a:cs typeface="Times New Roman" panose="02020603050405020304" pitchFamily="18" charset="0"/>
                        </a:rPr>
                        <m:t>P</m:t>
                      </m:r>
                      <m:r>
                        <a:rPr lang="en-US" dirty="0" smtClean="0">
                          <a:solidFill>
                            <a:srgbClr val="3333FF"/>
                          </a:solidFill>
                          <a:latin typeface="Cambria Math" panose="02040503050406030204" pitchFamily="18" charset="0"/>
                          <a:cs typeface="Times New Roman" panose="02020603050405020304" pitchFamily="18" charset="0"/>
                        </a:rPr>
                        <m:t>−</m:t>
                      </m:r>
                      <m:r>
                        <m:rPr>
                          <m:sty m:val="p"/>
                        </m:rPr>
                        <a:rPr lang="en-US" dirty="0" smtClean="0">
                          <a:solidFill>
                            <a:srgbClr val="3333FF"/>
                          </a:solidFill>
                          <a:latin typeface="Cambria Math" panose="02040503050406030204" pitchFamily="18" charset="0"/>
                          <a:cs typeface="Times New Roman" panose="02020603050405020304" pitchFamily="18" charset="0"/>
                        </a:rPr>
                        <m:t>value</m:t>
                      </m:r>
                      <m:r>
                        <a:rPr lang="en-US"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&lt;</m:t>
                      </m:r>
                      <m:sSub>
                        <m:sSubPr>
                          <m:ctrlPr>
                            <a:rPr lang="en-US" i="1" dirty="0">
                              <a:solidFill>
                                <a:srgbClr val="3333FF"/>
                              </a:solidFill>
                              <a:latin typeface="Cambria Math" panose="02040503050406030204" pitchFamily="18" charset="0"/>
                              <a:cs typeface="Times New Roman" panose="02020603050405020304" pitchFamily="18" charset="0"/>
                            </a:rPr>
                          </m:ctrlPr>
                        </m:sSubPr>
                        <m:e>
                          <m:r>
                            <a:rPr lang="en-US" i="1" dirty="0">
                              <a:solidFill>
                                <a:srgbClr val="3333FF"/>
                              </a:solidFill>
                              <a:latin typeface="Cambria Math" panose="02040503050406030204" pitchFamily="18" charset="0"/>
                              <a:cs typeface="Times New Roman" panose="02020603050405020304" pitchFamily="18" charset="0"/>
                            </a:rPr>
                            <m:t>𝑍</m:t>
                          </m:r>
                        </m:e>
                        <m:sub>
                          <m:r>
                            <a:rPr lang="en-US" i="1" dirty="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31341"/>
                <a:ext cx="8229600" cy="3886200"/>
              </a:xfrm>
              <a:blipFill>
                <a:blip r:embed="rId2"/>
                <a:stretch>
                  <a:fillRect l="-1852" t="-2194" r="-1926" b="-191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89616468-780E-41DF-BCB0-7D7439E52E84}"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38805375"/>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example 8, </a:t>
                </a:r>
              </a:p>
              <a:p>
                <a:pPr marL="0" indent="0" algn="just">
                  <a:buNone/>
                </a:pPr>
                <a14:m>
                  <m:oMath xmlns:m="http://schemas.openxmlformats.org/officeDocument/2006/math">
                    <m:r>
                      <m:rPr>
                        <m:sty m:val="p"/>
                      </m:rPr>
                      <a:rPr lang="en-US" i="0" dirty="0" smtClean="0">
                        <a:latin typeface="Cambria Math" panose="02040503050406030204" pitchFamily="18" charset="0"/>
                        <a:cs typeface="Times New Roman" panose="02020603050405020304" pitchFamily="18" charset="0"/>
                      </a:rPr>
                      <m:t>p</m:t>
                    </m:r>
                    <m:r>
                      <a:rPr lang="en-US" i="0" dirty="0" smtClean="0">
                        <a:latin typeface="Cambria Math" panose="02040503050406030204" pitchFamily="18" charset="0"/>
                        <a:cs typeface="Times New Roman" panose="02020603050405020304" pitchFamily="18" charset="0"/>
                      </a:rPr>
                      <m:t>−</m:t>
                    </m:r>
                    <m:r>
                      <m:rPr>
                        <m:sty m:val="p"/>
                      </m:rPr>
                      <a:rPr lang="en-US" i="0" dirty="0" smtClean="0">
                        <a:latin typeface="Cambria Math" panose="02040503050406030204" pitchFamily="18" charset="0"/>
                        <a:cs typeface="Times New Roman" panose="02020603050405020304" pitchFamily="18" charset="0"/>
                      </a:rPr>
                      <m:t>value</m:t>
                    </m:r>
                    <m:r>
                      <a:rPr lang="en-US" i="0"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≤−0.9875</m:t>
                        </m:r>
                      </m:e>
                    </m:d>
                  </m:oMath>
                </a14:m>
                <a:r>
                  <a:rPr lang="en-US" b="0" i="1" dirty="0">
                    <a:latin typeface="Cambria Math" panose="02040503050406030204" pitchFamily="18" charset="0"/>
                    <a:cs typeface="Times New Roman" panose="02020603050405020304" pitchFamily="18" charset="0"/>
                  </a:rPr>
                  <a:t> </a:t>
                </a:r>
              </a:p>
              <a:p>
                <a:pPr marL="0" indent="0" algn="just">
                  <a:buNone/>
                </a:pPr>
                <a:r>
                  <a:rPr lang="en-US" b="0" dirty="0">
                    <a:ea typeface="Cambria Math" panose="02040503050406030204" pitchFamily="18" charset="0"/>
                    <a:cs typeface="Times New Roman" panose="02020603050405020304" pitchFamily="18" charset="0"/>
                  </a:rPr>
                  <a:t>  </a:t>
                </a:r>
                <a14:m>
                  <m:oMath xmlns:m="http://schemas.openxmlformats.org/officeDocument/2006/math">
                    <m:r>
                      <a:rPr lang="en-US"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≤−0.99</m:t>
                        </m:r>
                      </m:e>
                    </m:d>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=0.1611</m:t>
                    </m:r>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from the standard normal probability table, Table 2 in Appendix II. It is not highly unlikely compared to the level of significance 5%. Hence, do not reject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and we have the same conclusion as before.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926" t="-2194" r="-1852" b="-1520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D888A75E-4A1B-412B-95D2-25579F46061E}" type="datetime5">
              <a:rPr lang="en-NZ" altLang="en-US" smtClean="0"/>
              <a:t>26-May-23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72477854"/>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 (will be updated later on)</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dirty="0">
                <a:latin typeface="Times New Roman" panose="02020603050405020304" pitchFamily="18" charset="0"/>
                <a:cs typeface="Times New Roman" panose="02020603050405020304" pitchFamily="18" charset="0"/>
              </a:rPr>
              <a:t>In your tutorial 5,</a:t>
            </a: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1008063" indent="-457200">
              <a:buClrTx/>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550863" indent="0">
              <a:buClrTx/>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2"/>
          </p:nvPr>
        </p:nvSpPr>
        <p:spPr/>
        <p:txBody>
          <a:bodyPr/>
          <a:lstStyle/>
          <a:p>
            <a:fld id="{8D979446-BD41-47BB-BEB4-E8CABAF54F92}" type="datetime5">
              <a:rPr lang="en-NZ" altLang="en-US" smtClean="0"/>
              <a:t>26-May-23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97</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107733711"/>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9579" y="2986216"/>
            <a:ext cx="8229600" cy="1371600"/>
          </a:xfrm>
        </p:spPr>
        <p:txBody>
          <a:bodyPr/>
          <a:lstStyle/>
          <a:p>
            <a:pPr algn="ctr"/>
            <a:r>
              <a:rPr lang="en-US" sz="3600" dirty="0">
                <a:solidFill>
                  <a:srgbClr val="C00000"/>
                </a:solidFill>
                <a:effectLst>
                  <a:outerShdw blurRad="38100" dist="38100" dir="2700000" algn="tl">
                    <a:srgbClr val="000000">
                      <a:alpha val="43137"/>
                    </a:srgbClr>
                  </a:outerShdw>
                </a:effectLst>
                <a:latin typeface="Baskerville Old Face" panose="02020602080505020303" pitchFamily="18" charset="0"/>
                <a:cs typeface="Times New Roman" panose="02020603050405020304" pitchFamily="18" charset="0"/>
              </a:rPr>
              <a:t>Testing Hypotheses About Population Proportion p</a:t>
            </a:r>
          </a:p>
        </p:txBody>
      </p:sp>
      <p:sp>
        <p:nvSpPr>
          <p:cNvPr id="5" name="Date Placeholder 4"/>
          <p:cNvSpPr>
            <a:spLocks noGrp="1"/>
          </p:cNvSpPr>
          <p:nvPr>
            <p:ph type="dt" sz="half" idx="12"/>
          </p:nvPr>
        </p:nvSpPr>
        <p:spPr/>
        <p:txBody>
          <a:bodyPr/>
          <a:lstStyle/>
          <a:p>
            <a:fld id="{5696FA07-9548-4DC5-9B02-D09EF60198FD}"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98</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67097313"/>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𝑝</m:t>
                    </m:r>
                  </m:oMath>
                </a14:m>
                <a:r>
                  <a:rPr lang="en-US" sz="2800" dirty="0">
                    <a:latin typeface="Times New Roman" panose="02020603050405020304" pitchFamily="18" charset="0"/>
                    <a:cs typeface="Times New Roman" panose="02020603050405020304" pitchFamily="18" charset="0"/>
                  </a:rPr>
                  <a:t> .</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2119"/>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487753E2-0FB6-420B-8E9E-040858DCC895}" type="datetime5">
              <a:rPr lang="en-NZ" altLang="en-US" smtClean="0"/>
              <a:t>26-May-23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99</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089068057"/>
      </p:ext>
    </p:extLst>
  </p:cSld>
  <p:clrMapOvr>
    <a:masterClrMapping/>
  </p:clrMapOvr>
  <p:transition spd="slow">
    <p:wipe dir="r"/>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
  <TotalTime>69280511</TotalTime>
  <Pages>44</Pages>
  <Words>7973</Words>
  <Application>Microsoft Office PowerPoint</Application>
  <PresentationFormat>On-screen Show (4:3)</PresentationFormat>
  <Paragraphs>1065</Paragraphs>
  <Slides>113</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5" baseType="lpstr">
      <vt:lpstr>Algerian</vt:lpstr>
      <vt:lpstr>Arial</vt:lpstr>
      <vt:lpstr>Arial Black</vt:lpstr>
      <vt:lpstr>Baskerville Old Face</vt:lpstr>
      <vt:lpstr>Book Antiqua</vt:lpstr>
      <vt:lpstr>Bookman Old Style</vt:lpstr>
      <vt:lpstr>Calibri</vt:lpstr>
      <vt:lpstr>Cambria Math</vt:lpstr>
      <vt:lpstr>Times New Roman</vt:lpstr>
      <vt:lpstr>Wingdings</vt:lpstr>
      <vt:lpstr>Pixel</vt:lpstr>
      <vt:lpstr>Equation</vt:lpstr>
      <vt:lpstr>MC3020  Sampling Distributions and Basic Statistical Inference</vt:lpstr>
      <vt:lpstr>PowerPoint Presentation</vt:lpstr>
      <vt:lpstr>Statistical Inference</vt:lpstr>
      <vt:lpstr>Statistics estimate Parameters</vt:lpstr>
      <vt:lpstr>Notations(symbols):</vt:lpstr>
      <vt:lpstr>Estimation Process</vt:lpstr>
      <vt:lpstr>Statistics vary from sample to sample</vt:lpstr>
      <vt:lpstr>Sampling Distributions</vt:lpstr>
      <vt:lpstr>Sampling Distributions</vt:lpstr>
      <vt:lpstr>Milk Volume: population distribution</vt:lpstr>
      <vt:lpstr>Three distributions for milk volume</vt:lpstr>
      <vt:lpstr>Three distributions for milk volume</vt:lpstr>
      <vt:lpstr>Smpling Distribution Properties  (1: Mean)</vt:lpstr>
      <vt:lpstr>Three distributions for milk volume</vt:lpstr>
      <vt:lpstr>Three Sampling Distributions for milk volume</vt:lpstr>
      <vt:lpstr>Sampling Distribution Properties (2: Spread)</vt:lpstr>
      <vt:lpstr>Sampling Distribution Properties (3: Shape)</vt:lpstr>
      <vt:lpstr>Three distributions for test marks</vt:lpstr>
      <vt:lpstr>Three distributions for test marks</vt:lpstr>
      <vt:lpstr>Three Sampling Distributions for test marks</vt:lpstr>
      <vt:lpstr>If the Population is not Normal </vt:lpstr>
      <vt:lpstr>Sampling Distribution (summary)</vt:lpstr>
      <vt:lpstr>Sampling Distribution Properties (summary)</vt:lpstr>
      <vt:lpstr>What if we only have a single sample?</vt:lpstr>
      <vt:lpstr>Inferences about Population Parameters</vt:lpstr>
      <vt:lpstr>Notations(symbols):</vt:lpstr>
      <vt:lpstr>PowerPoint Presentation</vt:lpstr>
      <vt:lpstr>Use your Calculator:</vt:lpstr>
      <vt:lpstr>Inferences about Population Proportion p</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Exercise:</vt:lpstr>
      <vt:lpstr>PowerPoint Presentation</vt:lpstr>
      <vt:lpstr>Example:</vt:lpstr>
      <vt:lpstr>PowerPoint Presentation</vt:lpstr>
      <vt:lpstr>PowerPoint Presentation</vt:lpstr>
      <vt:lpstr>PowerPoint Presentation</vt:lpstr>
      <vt:lpstr>Exercises</vt:lpstr>
      <vt:lpstr>Inferences about Population Mean 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Inferences about Population Variance σ^2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lpstr>Definition: A Statistical Hypothesis is a claim or statement about population parameters such as population proportion or population mean  etc.</vt:lpstr>
      <vt:lpstr>PowerPoint Presentation</vt:lpstr>
      <vt:lpstr>PowerPoint Presentation</vt:lpstr>
      <vt:lpstr>PowerPoint Presentation</vt:lpstr>
      <vt:lpstr>PowerPoint Presentation</vt:lpstr>
      <vt:lpstr>PowerPoint Presentation</vt:lpstr>
      <vt:lpstr>Example:  In a court case                      H0 : Defendant is innocent</vt:lpstr>
      <vt:lpstr>PowerPoint Presentation</vt:lpstr>
      <vt:lpstr>Testing Hypotheses About Population Mean 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 (will be updated later on)</vt:lpstr>
      <vt:lpstr>Testing Hypotheses About Population Proportion p</vt:lpstr>
      <vt:lpstr>PowerPoint Presentation</vt:lpstr>
      <vt:lpstr>PowerPoint Presentation</vt:lpstr>
      <vt:lpstr>PowerPoint Presentation</vt:lpstr>
      <vt:lpstr>PowerPoint Presentation</vt:lpstr>
      <vt:lpstr>PowerPoint Presentation</vt:lpstr>
      <vt:lpstr>Exercises (will be updated later on)</vt:lpstr>
      <vt:lpstr>Testing Hypotheses About Population Variance σ^2</vt:lpstr>
      <vt:lpstr>PowerPoint Presentation</vt:lpstr>
      <vt:lpstr>PowerPoint Presentation</vt:lpstr>
      <vt:lpstr>PowerPoint Presentation</vt:lpstr>
      <vt:lpstr>PowerPoint Presentation</vt:lpstr>
      <vt:lpstr>PowerPoint Presentation</vt:lpstr>
      <vt:lpstr>PowerPoint Presentation</vt:lpstr>
      <vt:lpstr>Exercises (will be updated later 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subject/>
  <dc:creator>Mayooran</dc:creator>
  <cp:keywords/>
  <dc:description/>
  <cp:lastModifiedBy>Thevaraja Mayooran</cp:lastModifiedBy>
  <cp:revision>224</cp:revision>
  <cp:lastPrinted>2018-03-12T22:30:18Z</cp:lastPrinted>
  <dcterms:created xsi:type="dcterms:W3CDTF">1997-06-30T19:10:05Z</dcterms:created>
  <dcterms:modified xsi:type="dcterms:W3CDTF">2023-05-25T19:05:54Z</dcterms:modified>
</cp:coreProperties>
</file>